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5"/>
    <p:sldMasterId id="2147483687" r:id="rId6"/>
    <p:sldMasterId id="2147483688"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Lst>
  <p:sldSz cy="5143500" cx="9144000"/>
  <p:notesSz cx="6858000" cy="9144000"/>
  <p:embeddedFontLst>
    <p:embeddedFont>
      <p:font typeface="DM Sans Light"/>
      <p:regular r:id="rId65"/>
      <p:bold r:id="rId66"/>
      <p:italic r:id="rId67"/>
      <p:boldItalic r:id="rId68"/>
    </p:embeddedFont>
    <p:embeddedFont>
      <p:font typeface="Helvetica Neue"/>
      <p:regular r:id="rId69"/>
      <p:bold r:id="rId70"/>
      <p:italic r:id="rId71"/>
      <p:boldItalic r:id="rId72"/>
    </p:embeddedFont>
    <p:embeddedFont>
      <p:font typeface="Helvetica Neue Light"/>
      <p:regular r:id="rId73"/>
      <p:bold r:id="rId74"/>
      <p:italic r:id="rId75"/>
      <p:boldItalic r:id="rId76"/>
    </p:embeddedFont>
    <p:embeddedFont>
      <p:font typeface="DM Sans"/>
      <p:regular r:id="rId77"/>
      <p:bold r:id="rId78"/>
      <p:italic r:id="rId79"/>
      <p:boldItalic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773A7BA-1ABE-4B92-B860-EEE6472FB373}">
  <a:tblStyle styleId="{9773A7BA-1ABE-4B92-B860-EEE6472FB373}"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80" Type="http://schemas.openxmlformats.org/officeDocument/2006/relationships/font" Target="fonts/DMSans-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font" Target="fonts/HelveticaNeueLight-regular.fntdata"/><Relationship Id="rId72" Type="http://schemas.openxmlformats.org/officeDocument/2006/relationships/font" Target="fonts/HelveticaNeue-boldItalic.fntdata"/><Relationship Id="rId31" Type="http://schemas.openxmlformats.org/officeDocument/2006/relationships/slide" Target="slides/slide23.xml"/><Relationship Id="rId75" Type="http://schemas.openxmlformats.org/officeDocument/2006/relationships/font" Target="fonts/HelveticaNeueLight-italic.fntdata"/><Relationship Id="rId30" Type="http://schemas.openxmlformats.org/officeDocument/2006/relationships/slide" Target="slides/slide22.xml"/><Relationship Id="rId74" Type="http://schemas.openxmlformats.org/officeDocument/2006/relationships/font" Target="fonts/HelveticaNeueLight-bold.fntdata"/><Relationship Id="rId33" Type="http://schemas.openxmlformats.org/officeDocument/2006/relationships/slide" Target="slides/slide25.xml"/><Relationship Id="rId77" Type="http://schemas.openxmlformats.org/officeDocument/2006/relationships/font" Target="fonts/DMSans-regular.fntdata"/><Relationship Id="rId32" Type="http://schemas.openxmlformats.org/officeDocument/2006/relationships/slide" Target="slides/slide24.xml"/><Relationship Id="rId76" Type="http://schemas.openxmlformats.org/officeDocument/2006/relationships/font" Target="fonts/HelveticaNeueLight-boldItalic.fntdata"/><Relationship Id="rId35" Type="http://schemas.openxmlformats.org/officeDocument/2006/relationships/slide" Target="slides/slide27.xml"/><Relationship Id="rId79" Type="http://schemas.openxmlformats.org/officeDocument/2006/relationships/font" Target="fonts/DMSans-italic.fntdata"/><Relationship Id="rId34" Type="http://schemas.openxmlformats.org/officeDocument/2006/relationships/slide" Target="slides/slide26.xml"/><Relationship Id="rId78" Type="http://schemas.openxmlformats.org/officeDocument/2006/relationships/font" Target="fonts/DMSans-bold.fntdata"/><Relationship Id="rId71" Type="http://schemas.openxmlformats.org/officeDocument/2006/relationships/font" Target="fonts/HelveticaNeue-italic.fntdata"/><Relationship Id="rId70" Type="http://schemas.openxmlformats.org/officeDocument/2006/relationships/font" Target="fonts/HelveticaNeue-bold.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slide" Target="slides/slide54.xml"/><Relationship Id="rId61" Type="http://schemas.openxmlformats.org/officeDocument/2006/relationships/slide" Target="slides/slide53.xml"/><Relationship Id="rId20" Type="http://schemas.openxmlformats.org/officeDocument/2006/relationships/slide" Target="slides/slide12.xml"/><Relationship Id="rId64" Type="http://schemas.openxmlformats.org/officeDocument/2006/relationships/slide" Target="slides/slide56.xml"/><Relationship Id="rId63" Type="http://schemas.openxmlformats.org/officeDocument/2006/relationships/slide" Target="slides/slide55.xml"/><Relationship Id="rId22" Type="http://schemas.openxmlformats.org/officeDocument/2006/relationships/slide" Target="slides/slide14.xml"/><Relationship Id="rId66" Type="http://schemas.openxmlformats.org/officeDocument/2006/relationships/font" Target="fonts/DMSansLight-bold.fntdata"/><Relationship Id="rId21" Type="http://schemas.openxmlformats.org/officeDocument/2006/relationships/slide" Target="slides/slide13.xml"/><Relationship Id="rId65" Type="http://schemas.openxmlformats.org/officeDocument/2006/relationships/font" Target="fonts/DMSansLight-regular.fntdata"/><Relationship Id="rId24" Type="http://schemas.openxmlformats.org/officeDocument/2006/relationships/slide" Target="slides/slide16.xml"/><Relationship Id="rId68" Type="http://schemas.openxmlformats.org/officeDocument/2006/relationships/font" Target="fonts/DMSansLight-boldItalic.fntdata"/><Relationship Id="rId23" Type="http://schemas.openxmlformats.org/officeDocument/2006/relationships/slide" Target="slides/slide15.xml"/><Relationship Id="rId67" Type="http://schemas.openxmlformats.org/officeDocument/2006/relationships/font" Target="fonts/DMSansLight-italic.fntdata"/><Relationship Id="rId60" Type="http://schemas.openxmlformats.org/officeDocument/2006/relationships/slide" Target="slides/slide52.xml"/><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HelveticaNeue-regular.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slide" Target="slides/slide49.xml"/><Relationship Id="rId12" Type="http://schemas.openxmlformats.org/officeDocument/2006/relationships/slide" Target="slides/slide4.xml"/><Relationship Id="rId56" Type="http://schemas.openxmlformats.org/officeDocument/2006/relationships/slide" Target="slides/slide48.xml"/><Relationship Id="rId15" Type="http://schemas.openxmlformats.org/officeDocument/2006/relationships/slide" Target="slides/slide7.xml"/><Relationship Id="rId59" Type="http://schemas.openxmlformats.org/officeDocument/2006/relationships/slide" Target="slides/slide51.xml"/><Relationship Id="rId14" Type="http://schemas.openxmlformats.org/officeDocument/2006/relationships/slide" Target="slides/slide6.xml"/><Relationship Id="rId58" Type="http://schemas.openxmlformats.org/officeDocument/2006/relationships/slide" Target="slides/slide50.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1.png>
</file>

<file path=ppt/media/image13.png>
</file>

<file path=ppt/media/image15.png>
</file>

<file path=ppt/media/image17.png>
</file>

<file path=ppt/media/image19.png>
</file>

<file path=ppt/media/image25.png>
</file>

<file path=ppt/media/image26.png>
</file>

<file path=ppt/media/image29.png>
</file>

<file path=ppt/media/image3.png>
</file>

<file path=ppt/media/image31.png>
</file>

<file path=ppt/media/image32.png>
</file>

<file path=ppt/media/image33.png>
</file>

<file path=ppt/media/image36.png>
</file>

<file path=ppt/media/image37.png>
</file>

<file path=ppt/media/image38.png>
</file>

<file path=ppt/media/image4.png>
</file>

<file path=ppt/media/image40.png>
</file>

<file path=ppt/media/image41.png>
</file>

<file path=ppt/media/image44.png>
</file>

<file path=ppt/media/image45.png>
</file>

<file path=ppt/media/image46.png>
</file>

<file path=ppt/media/image48.png>
</file>

<file path=ppt/media/image49.png>
</file>

<file path=ppt/media/image5.png>
</file>

<file path=ppt/media/image50.png>
</file>

<file path=ppt/media/image51.png>
</file>

<file path=ppt/media/image53.png>
</file>

<file path=ppt/media/image56.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mysql.com/doc/refman/8.0/en/string-functions.html" TargetMode="Externa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mysql.com/doc/refman/8.0/en/string-functions.html" TargetMode="Externa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mailto:contenidos@coderhouse.com" TargetMode="Externa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419" sz="1400">
                <a:solidFill>
                  <a:schemeClr val="dk1"/>
                </a:solidFill>
              </a:rPr>
              <a:t>Uso de textos </a:t>
            </a:r>
            <a:endParaRPr b="1"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Habremos notado que en los datos de cadenas de caracteres discriminamos aquellos relacionados a solo texto, de los alfanuméricos. A su vez, tanto </a:t>
            </a:r>
            <a:r>
              <a:rPr b="1" lang="es-419" sz="1400">
                <a:solidFill>
                  <a:schemeClr val="dk1"/>
                </a:solidFill>
              </a:rPr>
              <a:t>text</a:t>
            </a:r>
            <a:r>
              <a:rPr lang="es-419" sz="1400">
                <a:solidFill>
                  <a:schemeClr val="dk1"/>
                </a:solidFill>
              </a:rPr>
              <a:t> como </a:t>
            </a:r>
            <a:r>
              <a:rPr b="1" lang="es-419" sz="1400">
                <a:solidFill>
                  <a:schemeClr val="dk1"/>
                </a:solidFill>
              </a:rPr>
              <a:t>varchar</a:t>
            </a:r>
            <a:r>
              <a:rPr lang="es-419" sz="1400">
                <a:solidFill>
                  <a:schemeClr val="dk1"/>
                </a:solidFill>
              </a:rPr>
              <a:t> cuentan con una </a:t>
            </a:r>
            <a:r>
              <a:rPr b="1" lang="es-419" sz="1400">
                <a:solidFill>
                  <a:schemeClr val="dk1"/>
                </a:solidFill>
              </a:rPr>
              <a:t>(n)</a:t>
            </a:r>
            <a:r>
              <a:rPr lang="es-419" sz="1400">
                <a:solidFill>
                  <a:schemeClr val="dk1"/>
                </a:solidFill>
              </a:rPr>
              <a:t> que los procede. Dicha </a:t>
            </a:r>
            <a:r>
              <a:rPr b="1" lang="es-419" sz="1400">
                <a:solidFill>
                  <a:schemeClr val="dk1"/>
                </a:solidFill>
              </a:rPr>
              <a:t>N</a:t>
            </a:r>
            <a:r>
              <a:rPr lang="es-419" sz="1400">
                <a:solidFill>
                  <a:schemeClr val="dk1"/>
                </a:solidFill>
              </a:rPr>
              <a:t> equivale a que nosotros podemos especificar un valor numérico, el cual oficiará de limitante a la cantidad de caracteres que dichos campos deben almacenar. Si bien podemos obviar poner un número alto, lo más efectivo para estos casos es siempre poner un limitante.</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La limitación de datos nos ayudará a que las bases de datos no solo estén normalizadas, sino a que no se saturen con contenido librado al azar. El objetivo de una base de datos además de almacenar información es poder disponer de contenido efectivo. Imaginemos que un campo de datos alfanumérico que suele almacenar, por ejemplo, el título de películas, tiene como limitante 1000 caracteres. Y alguien que conoce está limitante carga información hasta llenar un registro de ese campo, y luego está información se imprime en papel... por supuesto, gastaremos espacio y tinta por demás, sabiendo que este dato es imposible de que exista en la realidad.</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400">
                <a:solidFill>
                  <a:schemeClr val="dk1"/>
                </a:solidFill>
              </a:rPr>
              <a:t>Fechas</a:t>
            </a:r>
            <a:endParaRPr b="1"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400">
                <a:solidFill>
                  <a:schemeClr val="dk1"/>
                </a:solidFill>
              </a:rPr>
              <a:t>Date</a:t>
            </a:r>
            <a:r>
              <a:rPr lang="es-419" sz="1400">
                <a:solidFill>
                  <a:schemeClr val="dk1"/>
                </a:solidFill>
              </a:rPr>
              <a:t> y </a:t>
            </a:r>
            <a:r>
              <a:rPr b="1" lang="es-419" sz="1400">
                <a:solidFill>
                  <a:schemeClr val="dk1"/>
                </a:solidFill>
              </a:rPr>
              <a:t>Datetime</a:t>
            </a:r>
            <a:r>
              <a:rPr lang="es-419" sz="1400">
                <a:solidFill>
                  <a:schemeClr val="dk1"/>
                </a:solidFill>
              </a:rPr>
              <a:t> son otro de los ejemplos que encontramos aquí como extraños. Originalmente existía el tipo de dato </a:t>
            </a:r>
            <a:r>
              <a:rPr b="1" lang="es-419" sz="1400">
                <a:solidFill>
                  <a:schemeClr val="dk1"/>
                </a:solidFill>
              </a:rPr>
              <a:t>datetime</a:t>
            </a:r>
            <a:r>
              <a:rPr lang="es-419" sz="1400">
                <a:solidFill>
                  <a:schemeClr val="dk1"/>
                </a:solidFill>
              </a:rPr>
              <a:t>, y no </a:t>
            </a:r>
            <a:r>
              <a:rPr b="1" lang="es-419" sz="1400">
                <a:solidFill>
                  <a:schemeClr val="dk1"/>
                </a:solidFill>
              </a:rPr>
              <a:t>date</a:t>
            </a:r>
            <a:r>
              <a:rPr lang="es-419" sz="1400">
                <a:solidFill>
                  <a:schemeClr val="dk1"/>
                </a:solidFill>
              </a:rPr>
              <a:t> y </a:t>
            </a:r>
            <a:r>
              <a:rPr b="1" lang="es-419" sz="1400">
                <a:solidFill>
                  <a:schemeClr val="dk1"/>
                </a:solidFill>
              </a:rPr>
              <a:t>time</a:t>
            </a:r>
            <a:r>
              <a:rPr lang="es-419" sz="1400">
                <a:solidFill>
                  <a:schemeClr val="dk1"/>
                </a:solidFill>
              </a:rPr>
              <a:t> por separado. Estos últimos dos llegaron al universo de las bases de datos hace menos de 2 décadas. Y quedaron los tres conviviendo porque datetime es muy útil para aquellas tablas que guardan información del tipo log. Configurando el campo datetime de forma predeterminada, cuando se genere un registro en éste, dicho campo no necesitará recibir un valor, dado que podrá generarlo automáticamente desde el servidor de base de datos.</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419" sz="1400">
                <a:solidFill>
                  <a:schemeClr val="dk1"/>
                </a:solidFill>
              </a:rPr>
              <a:t>Datos numéricos</a:t>
            </a:r>
            <a:endParaRPr b="1"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Por el lado de los datos numéricos, la oferta es bastante amplia en SQL. Tenemos los datos enteros, básicamente un número sin decimales, que podemos definirlo utilizando int. Pero también, tenemos posibilidad de seguir con números enteros de mayor o menor tamaño, utilizando </a:t>
            </a:r>
            <a:r>
              <a:rPr b="1" lang="es-419" sz="1400">
                <a:solidFill>
                  <a:schemeClr val="dk1"/>
                </a:solidFill>
              </a:rPr>
              <a:t>smallInt</a:t>
            </a:r>
            <a:r>
              <a:rPr lang="es-419" sz="1400">
                <a:solidFill>
                  <a:schemeClr val="dk1"/>
                </a:solidFill>
              </a:rPr>
              <a:t> y </a:t>
            </a:r>
            <a:r>
              <a:rPr b="1" lang="es-419" sz="1400">
                <a:solidFill>
                  <a:schemeClr val="dk1"/>
                </a:solidFill>
              </a:rPr>
              <a:t>bigInt</a:t>
            </a:r>
            <a:r>
              <a:rPr lang="es-419" sz="1400">
                <a:solidFill>
                  <a:schemeClr val="dk1"/>
                </a:solidFill>
              </a:rPr>
              <a:t>, además de </a:t>
            </a:r>
            <a:r>
              <a:rPr b="1" lang="es-419" sz="1400">
                <a:solidFill>
                  <a:schemeClr val="dk1"/>
                </a:solidFill>
              </a:rPr>
              <a:t>integer</a:t>
            </a:r>
            <a:r>
              <a:rPr lang="es-419" sz="1400">
                <a:solidFill>
                  <a:schemeClr val="dk1"/>
                </a:solidFill>
              </a:rPr>
              <a:t>, </a:t>
            </a:r>
            <a:r>
              <a:rPr b="1" lang="es-419" sz="1400">
                <a:solidFill>
                  <a:schemeClr val="dk1"/>
                </a:solidFill>
              </a:rPr>
              <a:t>numeric</a:t>
            </a:r>
            <a:r>
              <a:rPr lang="es-419" sz="1400">
                <a:solidFill>
                  <a:schemeClr val="dk1"/>
                </a:solidFill>
              </a:rPr>
              <a:t> y </a:t>
            </a:r>
            <a:r>
              <a:rPr b="1" lang="es-419" sz="1400">
                <a:solidFill>
                  <a:schemeClr val="dk1"/>
                </a:solidFill>
              </a:rPr>
              <a:t>decimal</a:t>
            </a:r>
            <a:r>
              <a:rPr lang="es-419" sz="1400">
                <a:solidFill>
                  <a:schemeClr val="dk1"/>
                </a:solidFill>
              </a:rPr>
              <a:t>. En el caso de estos dos, si ponemos un 0 (cero) en su segundo parámetro, técnicamente tendríamos un valor entero también.</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Y por el lado de los decimales, además de los mencionados hasta aquí, podemos sumar otros tipos de datos asociados a </a:t>
            </a:r>
            <a:r>
              <a:rPr b="1" lang="es-419" sz="1400">
                <a:solidFill>
                  <a:schemeClr val="dk1"/>
                </a:solidFill>
              </a:rPr>
              <a:t>float(p)</a:t>
            </a:r>
            <a:r>
              <a:rPr lang="es-419" sz="1400">
                <a:solidFill>
                  <a:schemeClr val="dk1"/>
                </a:solidFill>
              </a:rPr>
              <a:t>, </a:t>
            </a:r>
            <a:r>
              <a:rPr b="1" lang="es-419" sz="1400">
                <a:solidFill>
                  <a:schemeClr val="dk1"/>
                </a:solidFill>
              </a:rPr>
              <a:t>real</a:t>
            </a:r>
            <a:r>
              <a:rPr lang="es-419" sz="1400">
                <a:solidFill>
                  <a:schemeClr val="dk1"/>
                </a:solidFill>
              </a:rPr>
              <a:t> y </a:t>
            </a:r>
            <a:r>
              <a:rPr b="1" lang="es-419" sz="1400">
                <a:solidFill>
                  <a:schemeClr val="dk1"/>
                </a:solidFill>
              </a:rPr>
              <a:t>double</a:t>
            </a:r>
            <a:r>
              <a:rPr lang="es-419" sz="1400">
                <a:solidFill>
                  <a:schemeClr val="dk1"/>
                </a:solidFill>
              </a:rPr>
              <a:t>, quienes manejan unos límites bastante más amplios que los numéricos mencionados primero.</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419" sz="1400">
                <a:solidFill>
                  <a:schemeClr val="dk1"/>
                </a:solidFill>
              </a:rPr>
              <a:t>Pensemos qué tipo de dato numérico deberíamos elegir para almacenar las ventas de un país, ya sea en una tabla </a:t>
            </a:r>
            <a:r>
              <a:rPr b="1" lang="es-419" sz="1400">
                <a:solidFill>
                  <a:schemeClr val="dk1"/>
                </a:solidFill>
              </a:rPr>
              <a:t>ventas</a:t>
            </a:r>
            <a:r>
              <a:rPr lang="es-419" sz="1400">
                <a:solidFill>
                  <a:schemeClr val="dk1"/>
                </a:solidFill>
              </a:rPr>
              <a:t> como en otra tabla que maneje, por ejemplo, el histórico de </a:t>
            </a:r>
            <a:r>
              <a:rPr b="1" lang="es-419" sz="1400">
                <a:solidFill>
                  <a:schemeClr val="dk1"/>
                </a:solidFill>
              </a:rPr>
              <a:t>Estado de Resultado</a:t>
            </a:r>
            <a:r>
              <a:rPr lang="es-419" sz="1400">
                <a:solidFill>
                  <a:schemeClr val="dk1"/>
                </a:solidFill>
              </a:rPr>
              <a:t> solo con totales generados a partir del </a:t>
            </a:r>
            <a:r>
              <a:rPr b="1" lang="es-419" sz="1400">
                <a:solidFill>
                  <a:schemeClr val="dk1"/>
                </a:solidFill>
              </a:rPr>
              <a:t>cierre de un ejercicio</a:t>
            </a:r>
            <a:r>
              <a:rPr lang="es-419" sz="1400">
                <a:solidFill>
                  <a:schemeClr val="dk1"/>
                </a:solidFill>
              </a:rPr>
              <a:t>. Si bien para esto último podemos pensar que un valor float alcanza y sobra, también deberíamos contemplar que el país puede llegar a pasar por una inflación escalonada con el paso del tiempo, a su vez se vuelve un país competitivo por lo cual puede sostener sus ventas. Está fórmula haría que en un par de años, tal vez un campo </a:t>
            </a:r>
            <a:r>
              <a:rPr b="1" lang="es-419" sz="1400">
                <a:solidFill>
                  <a:schemeClr val="dk1"/>
                </a:solidFill>
              </a:rPr>
              <a:t>numeric</a:t>
            </a:r>
            <a:r>
              <a:rPr lang="es-419" sz="1400">
                <a:solidFill>
                  <a:schemeClr val="dk1"/>
                </a:solidFill>
              </a:rPr>
              <a:t> o </a:t>
            </a:r>
            <a:r>
              <a:rPr b="1" lang="es-419" sz="1400">
                <a:solidFill>
                  <a:schemeClr val="dk1"/>
                </a:solidFill>
              </a:rPr>
              <a:t>decimal</a:t>
            </a:r>
            <a:r>
              <a:rPr lang="es-419" sz="1400">
                <a:solidFill>
                  <a:schemeClr val="dk1"/>
                </a:solidFill>
              </a:rPr>
              <a:t>, no muy bien definido, nos quede demasiado justo o tal vez corto para este propósito.</a:t>
            </a:r>
            <a:endParaRPr>
              <a:latin typeface="DM Sans"/>
              <a:ea typeface="DM Sans"/>
              <a:cs typeface="DM Sans"/>
              <a:sym typeface="DM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419">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b="1" lang="es-419" sz="1000">
                <a:solidFill>
                  <a:schemeClr val="dk1"/>
                </a:solidFill>
              </a:rPr>
              <a:t>LIKE</a:t>
            </a:r>
            <a:r>
              <a:rPr lang="es-419" sz="1000">
                <a:solidFill>
                  <a:schemeClr val="dk1"/>
                </a:solidFill>
              </a:rPr>
              <a:t> es denominado un </a:t>
            </a:r>
            <a:r>
              <a:rPr b="1" lang="es-419" sz="1000">
                <a:solidFill>
                  <a:schemeClr val="dk1"/>
                </a:solidFill>
              </a:rPr>
              <a:t>Operador Lógico</a:t>
            </a:r>
            <a:r>
              <a:rPr lang="es-419" sz="1000">
                <a:solidFill>
                  <a:schemeClr val="dk1"/>
                </a:solidFill>
              </a:rPr>
              <a:t>, usado para determinar si una determinada cadena de caracteres coincide con un patrón específico.</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En el mundo de la programación en general, existe un paradigma denominado caracteres regulares o expresiones regulares, además de los famosos caracteres comodín. Estos nos permiten definir algún dato faltante que no conozcamos o que pueda coincidir con determinado patrón. Allí es donde se aplica el comodín </a:t>
            </a:r>
            <a:r>
              <a:rPr b="1" lang="es-419" sz="1000">
                <a:solidFill>
                  <a:schemeClr val="dk1"/>
                </a:solidFill>
              </a:rPr>
              <a:t>%</a:t>
            </a:r>
            <a:r>
              <a:rPr lang="es-419" sz="1000">
                <a:solidFill>
                  <a:schemeClr val="dk1"/>
                </a:solidFill>
              </a:rPr>
              <a:t>. También contamos con otros caracteres comodines, los cuales pueden ser “</a:t>
            </a:r>
            <a:r>
              <a:rPr b="1" lang="es-419" sz="1000">
                <a:solidFill>
                  <a:schemeClr val="dk1"/>
                </a:solidFill>
              </a:rPr>
              <a:t>_</a:t>
            </a:r>
            <a:r>
              <a:rPr lang="es-419" sz="1000">
                <a:solidFill>
                  <a:schemeClr val="dk1"/>
                </a:solidFill>
              </a:rPr>
              <a:t>” o “</a:t>
            </a:r>
            <a:r>
              <a:rPr b="1" lang="es-419" sz="1000">
                <a:solidFill>
                  <a:schemeClr val="dk1"/>
                </a:solidFill>
              </a:rPr>
              <a:t>*</a:t>
            </a:r>
            <a:r>
              <a:rPr lang="es-419" sz="1000">
                <a:solidFill>
                  <a:schemeClr val="dk1"/>
                </a:solidFill>
              </a:rPr>
              <a:t>”, variando estos de acuerdo “al sabor” de la base de datos que utilicemos.</a:t>
            </a:r>
            <a:endParaRPr>
              <a:latin typeface="DM Sans"/>
              <a:ea typeface="DM Sans"/>
              <a:cs typeface="DM Sans"/>
              <a:sym typeface="DM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b="1" lang="es-419" sz="1000">
                <a:solidFill>
                  <a:schemeClr val="dk1"/>
                </a:solidFill>
              </a:rPr>
              <a:t>LIKE</a:t>
            </a:r>
            <a:r>
              <a:rPr lang="es-419" sz="1000">
                <a:solidFill>
                  <a:schemeClr val="dk1"/>
                </a:solidFill>
              </a:rPr>
              <a:t> es denominado un </a:t>
            </a:r>
            <a:r>
              <a:rPr b="1" lang="es-419" sz="1000">
                <a:solidFill>
                  <a:schemeClr val="dk1"/>
                </a:solidFill>
              </a:rPr>
              <a:t>Operador Lógico</a:t>
            </a:r>
            <a:r>
              <a:rPr lang="es-419" sz="1000">
                <a:solidFill>
                  <a:schemeClr val="dk1"/>
                </a:solidFill>
              </a:rPr>
              <a:t>, usado para determinar si una determinada cadena de caracteres coincide con un patrón específico.</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En el mundo de la programación en general, existe un paradigma denominado caracteres regulares o expresiones regulares, además de los famosos caracteres comodín. Estos nos permiten definir algún dato faltante que no conozcamos o que pueda coincidir con determinado patrón. Allí es donde se aplica el comodín </a:t>
            </a:r>
            <a:r>
              <a:rPr b="1" lang="es-419" sz="1000">
                <a:solidFill>
                  <a:schemeClr val="dk1"/>
                </a:solidFill>
              </a:rPr>
              <a:t>%</a:t>
            </a:r>
            <a:r>
              <a:rPr lang="es-419" sz="1000">
                <a:solidFill>
                  <a:schemeClr val="dk1"/>
                </a:solidFill>
              </a:rPr>
              <a:t>. También contamos con otros caracteres comodines, los cuales pueden ser “</a:t>
            </a:r>
            <a:r>
              <a:rPr b="1" lang="es-419" sz="1000">
                <a:solidFill>
                  <a:schemeClr val="dk1"/>
                </a:solidFill>
              </a:rPr>
              <a:t>_</a:t>
            </a:r>
            <a:r>
              <a:rPr lang="es-419" sz="1000">
                <a:solidFill>
                  <a:schemeClr val="dk1"/>
                </a:solidFill>
              </a:rPr>
              <a:t>” o “</a:t>
            </a:r>
            <a:r>
              <a:rPr b="1" lang="es-419" sz="1000">
                <a:solidFill>
                  <a:schemeClr val="dk1"/>
                </a:solidFill>
              </a:rPr>
              <a:t>*</a:t>
            </a:r>
            <a:r>
              <a:rPr lang="es-419" sz="1000">
                <a:solidFill>
                  <a:schemeClr val="dk1"/>
                </a:solidFill>
              </a:rPr>
              <a:t>”, variando estos de acuerdo “al sabor” de la base de datos que utilicemos.</a:t>
            </a:r>
            <a:endParaRPr b="1" sz="1000">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b="1" lang="es-419" sz="1000">
                <a:solidFill>
                  <a:schemeClr val="dk1"/>
                </a:solidFill>
              </a:rPr>
              <a:t>LIKE</a:t>
            </a:r>
            <a:r>
              <a:rPr lang="es-419" sz="1000">
                <a:solidFill>
                  <a:schemeClr val="dk1"/>
                </a:solidFill>
              </a:rPr>
              <a:t> es denominado un </a:t>
            </a:r>
            <a:r>
              <a:rPr b="1" lang="es-419" sz="1000">
                <a:solidFill>
                  <a:schemeClr val="dk1"/>
                </a:solidFill>
              </a:rPr>
              <a:t>Operador Lógico</a:t>
            </a:r>
            <a:r>
              <a:rPr lang="es-419" sz="1000">
                <a:solidFill>
                  <a:schemeClr val="dk1"/>
                </a:solidFill>
              </a:rPr>
              <a:t>, usado para determinar si una determinada cadena de caracteres coincide con un patrón específico.</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En el mundo de la programación en general, existe un paradigma denominado caracteres regulares o expresiones regulares, además de los famosos caracteres comodín. Estos nos permiten definir algún dato faltante que no conozcamos o que pueda coincidir con determinado patrón. Allí es donde se aplica el comodín </a:t>
            </a:r>
            <a:r>
              <a:rPr b="1" lang="es-419" sz="1000">
                <a:solidFill>
                  <a:schemeClr val="dk1"/>
                </a:solidFill>
              </a:rPr>
              <a:t>%</a:t>
            </a:r>
            <a:r>
              <a:rPr lang="es-419" sz="1000">
                <a:solidFill>
                  <a:schemeClr val="dk1"/>
                </a:solidFill>
              </a:rPr>
              <a:t>. También contamos con otros caracteres comodines, los cuales pueden ser “</a:t>
            </a:r>
            <a:r>
              <a:rPr b="1" lang="es-419" sz="1000">
                <a:solidFill>
                  <a:schemeClr val="dk1"/>
                </a:solidFill>
              </a:rPr>
              <a:t>_</a:t>
            </a:r>
            <a:r>
              <a:rPr lang="es-419" sz="1000">
                <a:solidFill>
                  <a:schemeClr val="dk1"/>
                </a:solidFill>
              </a:rPr>
              <a:t>” o “</a:t>
            </a:r>
            <a:r>
              <a:rPr b="1" lang="es-419" sz="1000">
                <a:solidFill>
                  <a:schemeClr val="dk1"/>
                </a:solidFill>
              </a:rPr>
              <a:t>*</a:t>
            </a:r>
            <a:r>
              <a:rPr lang="es-419" sz="1000">
                <a:solidFill>
                  <a:schemeClr val="dk1"/>
                </a:solidFill>
              </a:rPr>
              <a:t>”, variando estos de acuerdo “al sabor” de la base de datos que utilicemos.</a:t>
            </a:r>
            <a:endParaRPr b="1" sz="100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b="1" lang="es-419" sz="1000">
                <a:solidFill>
                  <a:schemeClr val="dk1"/>
                </a:solidFill>
              </a:rPr>
              <a:t>LIKE</a:t>
            </a:r>
            <a:r>
              <a:rPr lang="es-419" sz="1000">
                <a:solidFill>
                  <a:schemeClr val="dk1"/>
                </a:solidFill>
              </a:rPr>
              <a:t> es denominado un </a:t>
            </a:r>
            <a:r>
              <a:rPr b="1" lang="es-419" sz="1000">
                <a:solidFill>
                  <a:schemeClr val="dk1"/>
                </a:solidFill>
              </a:rPr>
              <a:t>Operador Lógico</a:t>
            </a:r>
            <a:r>
              <a:rPr lang="es-419" sz="1000">
                <a:solidFill>
                  <a:schemeClr val="dk1"/>
                </a:solidFill>
              </a:rPr>
              <a:t>, usado para determinar si una determinada cadena de caracteres coincide con un patrón específico.</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En el mundo de la programación en general, existe un paradigma denominado caracteres regulares o expresiones regulares, además de los famosos caracteres comodín. Estos nos permiten definir algún dato faltante que no conozcamos o que pueda coincidir con determinado patrón. Allí es donde se aplica el comodín </a:t>
            </a:r>
            <a:r>
              <a:rPr b="1" lang="es-419" sz="1000">
                <a:solidFill>
                  <a:schemeClr val="dk1"/>
                </a:solidFill>
              </a:rPr>
              <a:t>%</a:t>
            </a:r>
            <a:r>
              <a:rPr lang="es-419" sz="1000">
                <a:solidFill>
                  <a:schemeClr val="dk1"/>
                </a:solidFill>
              </a:rPr>
              <a:t>. También contamos con otros caracteres comodines, los cuales pueden ser “</a:t>
            </a:r>
            <a:r>
              <a:rPr b="1" lang="es-419" sz="1000">
                <a:solidFill>
                  <a:schemeClr val="dk1"/>
                </a:solidFill>
              </a:rPr>
              <a:t>_</a:t>
            </a:r>
            <a:r>
              <a:rPr lang="es-419" sz="1000">
                <a:solidFill>
                  <a:schemeClr val="dk1"/>
                </a:solidFill>
              </a:rPr>
              <a:t>” o “</a:t>
            </a:r>
            <a:r>
              <a:rPr b="1" lang="es-419" sz="1000">
                <a:solidFill>
                  <a:schemeClr val="dk1"/>
                </a:solidFill>
              </a:rPr>
              <a:t>*</a:t>
            </a:r>
            <a:r>
              <a:rPr lang="es-419" sz="1000">
                <a:solidFill>
                  <a:schemeClr val="dk1"/>
                </a:solidFill>
              </a:rPr>
              <a:t>”, variando estos de acuerdo “al sabor” de la base de datos que utilicemos.</a:t>
            </a:r>
            <a:endParaRPr b="1" sz="1000">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En este ejemplo, el resultado de la búsqueda estará basado en aquellos registros del campo </a:t>
            </a:r>
            <a:r>
              <a:rPr b="1" lang="es-419" sz="1000">
                <a:solidFill>
                  <a:schemeClr val="dk1"/>
                </a:solidFill>
              </a:rPr>
              <a:t>name</a:t>
            </a:r>
            <a:r>
              <a:rPr lang="es-419" sz="1000">
                <a:solidFill>
                  <a:schemeClr val="dk1"/>
                </a:solidFill>
              </a:rPr>
              <a:t>, que coincidan en su inicio con las letras contenidas entre </a:t>
            </a:r>
            <a:r>
              <a:rPr b="1" lang="es-419" sz="1000">
                <a:solidFill>
                  <a:schemeClr val="dk1"/>
                </a:solidFill>
              </a:rPr>
              <a:t>A</a:t>
            </a:r>
            <a:r>
              <a:rPr lang="es-419" sz="1000">
                <a:solidFill>
                  <a:schemeClr val="dk1"/>
                </a:solidFill>
              </a:rPr>
              <a:t> y </a:t>
            </a:r>
            <a:r>
              <a:rPr b="1" lang="es-419" sz="1000">
                <a:solidFill>
                  <a:schemeClr val="dk1"/>
                </a:solidFill>
              </a:rPr>
              <a:t>B</a:t>
            </a:r>
            <a:r>
              <a:rPr lang="es-419" sz="1000">
                <a:solidFill>
                  <a:schemeClr val="dk1"/>
                </a:solidFill>
              </a:rPr>
              <a:t>: </a:t>
            </a:r>
            <a:r>
              <a:rPr b="1" lang="es-419" sz="1000">
                <a:solidFill>
                  <a:schemeClr val="dk1"/>
                </a:solidFill>
              </a:rPr>
              <a:t>[</a:t>
            </a:r>
            <a:r>
              <a:rPr b="1" i="1" lang="es-419" sz="1000">
                <a:solidFill>
                  <a:schemeClr val="dk1"/>
                </a:solidFill>
              </a:rPr>
              <a:t>A, B</a:t>
            </a:r>
            <a:r>
              <a:rPr b="1" lang="es-419" sz="1000">
                <a:solidFill>
                  <a:schemeClr val="dk1"/>
                </a:solidFill>
              </a:rPr>
              <a:t>]</a:t>
            </a:r>
            <a:r>
              <a:rPr lang="es-419" sz="1000">
                <a:solidFill>
                  <a:schemeClr val="dk1"/>
                </a:solidFill>
              </a:rPr>
              <a:t>. Prestemos atención que en este caso, el caracter % se usa al final y por fuera de los corchetes en cuestión para indicar que incluya cualquier cantidad de caracteres.</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b="1" sz="10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Obligatoria siempre. Indican aquello que se pretende que el estudiante logre con la clase. Recuerda que se enuncian en principio con el verbo en infinitivo delante (por ejemplo: “Comprender…”, “Analizar…”, “conocer…”, etc). Se debe destacar en negrita el verbo. </a:t>
            </a:r>
            <a:r>
              <a:rPr b="1" lang="es-419">
                <a:solidFill>
                  <a:schemeClr val="dk1"/>
                </a:solidFill>
                <a:latin typeface="DM Sans"/>
                <a:ea typeface="DM Sans"/>
                <a:cs typeface="DM Sans"/>
                <a:sym typeface="DM Sans"/>
              </a:rPr>
              <a:t>Los objetivos deben ser concretos, medibles y coherentes con los contenidos.</a:t>
            </a:r>
            <a:endParaRPr b="1">
              <a:solidFill>
                <a:schemeClr val="dk1"/>
              </a:solidFill>
              <a:latin typeface="DM Sans"/>
              <a:ea typeface="DM Sans"/>
              <a:cs typeface="DM Sans"/>
              <a:sym typeface="DM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En este ejemplo, el resultado de la búsqueda estará basado en aquellos registros del campo </a:t>
            </a:r>
            <a:r>
              <a:rPr b="1" lang="es-419" sz="1000">
                <a:solidFill>
                  <a:schemeClr val="dk1"/>
                </a:solidFill>
              </a:rPr>
              <a:t>name</a:t>
            </a:r>
            <a:r>
              <a:rPr lang="es-419" sz="1000">
                <a:solidFill>
                  <a:schemeClr val="dk1"/>
                </a:solidFill>
              </a:rPr>
              <a:t>, que coincidan en su inicio con las letras contenidas entre </a:t>
            </a:r>
            <a:r>
              <a:rPr b="1" lang="es-419" sz="1000">
                <a:solidFill>
                  <a:schemeClr val="dk1"/>
                </a:solidFill>
              </a:rPr>
              <a:t>A</a:t>
            </a:r>
            <a:r>
              <a:rPr lang="es-419" sz="1000">
                <a:solidFill>
                  <a:schemeClr val="dk1"/>
                </a:solidFill>
              </a:rPr>
              <a:t> y </a:t>
            </a:r>
            <a:r>
              <a:rPr b="1" lang="es-419" sz="1000">
                <a:solidFill>
                  <a:schemeClr val="dk1"/>
                </a:solidFill>
              </a:rPr>
              <a:t>B</a:t>
            </a:r>
            <a:r>
              <a:rPr lang="es-419" sz="1000">
                <a:solidFill>
                  <a:schemeClr val="dk1"/>
                </a:solidFill>
              </a:rPr>
              <a:t>: </a:t>
            </a:r>
            <a:r>
              <a:rPr b="1" lang="es-419" sz="1000">
                <a:solidFill>
                  <a:schemeClr val="dk1"/>
                </a:solidFill>
              </a:rPr>
              <a:t>[</a:t>
            </a:r>
            <a:r>
              <a:rPr b="1" i="1" lang="es-419" sz="1000">
                <a:solidFill>
                  <a:schemeClr val="dk1"/>
                </a:solidFill>
              </a:rPr>
              <a:t>A, B</a:t>
            </a:r>
            <a:r>
              <a:rPr b="1" lang="es-419" sz="1000">
                <a:solidFill>
                  <a:schemeClr val="dk1"/>
                </a:solidFill>
              </a:rPr>
              <a:t>]</a:t>
            </a:r>
            <a:r>
              <a:rPr lang="es-419" sz="1000">
                <a:solidFill>
                  <a:schemeClr val="dk1"/>
                </a:solidFill>
              </a:rPr>
              <a:t>. Prestemos atención que en este caso, el caracter % se usa al final y por fuera de los corchetes en cuestión para indicar que incluya cualquier cantidad de caracteres.</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b="1" sz="1000">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En este ejemplo, el resultado de la búsqueda estará basado en aquellos registros del campo </a:t>
            </a:r>
            <a:r>
              <a:rPr b="1" lang="es-419" sz="1000">
                <a:solidFill>
                  <a:schemeClr val="dk1"/>
                </a:solidFill>
              </a:rPr>
              <a:t>name</a:t>
            </a:r>
            <a:r>
              <a:rPr lang="es-419" sz="1000">
                <a:solidFill>
                  <a:schemeClr val="dk1"/>
                </a:solidFill>
              </a:rPr>
              <a:t>, que coincidan en su inicio con las letras contenidas entre </a:t>
            </a:r>
            <a:r>
              <a:rPr b="1" lang="es-419" sz="1000">
                <a:solidFill>
                  <a:schemeClr val="dk1"/>
                </a:solidFill>
              </a:rPr>
              <a:t>A</a:t>
            </a:r>
            <a:r>
              <a:rPr lang="es-419" sz="1000">
                <a:solidFill>
                  <a:schemeClr val="dk1"/>
                </a:solidFill>
              </a:rPr>
              <a:t> y </a:t>
            </a:r>
            <a:r>
              <a:rPr b="1" lang="es-419" sz="1000">
                <a:solidFill>
                  <a:schemeClr val="dk1"/>
                </a:solidFill>
              </a:rPr>
              <a:t>B</a:t>
            </a:r>
            <a:r>
              <a:rPr lang="es-419" sz="1000">
                <a:solidFill>
                  <a:schemeClr val="dk1"/>
                </a:solidFill>
              </a:rPr>
              <a:t>: </a:t>
            </a:r>
            <a:r>
              <a:rPr b="1" lang="es-419" sz="1000">
                <a:solidFill>
                  <a:schemeClr val="dk1"/>
                </a:solidFill>
              </a:rPr>
              <a:t>[</a:t>
            </a:r>
            <a:r>
              <a:rPr b="1" i="1" lang="es-419" sz="1000">
                <a:solidFill>
                  <a:schemeClr val="dk1"/>
                </a:solidFill>
              </a:rPr>
              <a:t>A, B</a:t>
            </a:r>
            <a:r>
              <a:rPr b="1" lang="es-419" sz="1000">
                <a:solidFill>
                  <a:schemeClr val="dk1"/>
                </a:solidFill>
              </a:rPr>
              <a:t>]</a:t>
            </a:r>
            <a:r>
              <a:rPr lang="es-419" sz="1000">
                <a:solidFill>
                  <a:schemeClr val="dk1"/>
                </a:solidFill>
              </a:rPr>
              <a:t>. Prestemos atención que en este caso, el caracter % se usa al final y por fuera de los corchetes en cuestión para indicar que incluya cualquier cantidad de caracteres.</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b="1" sz="100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Actividades en clase.</a:t>
            </a:r>
            <a:endParaRPr>
              <a:latin typeface="DM Sans"/>
              <a:ea typeface="DM Sans"/>
              <a:cs typeface="DM Sans"/>
              <a:sym typeface="DM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las subsiguientes slides de Actividades en clase.</a:t>
            </a:r>
            <a:endParaRPr>
              <a:latin typeface="DM Sans"/>
              <a:ea typeface="DM Sans"/>
              <a:cs typeface="DM Sans"/>
              <a:sym typeface="DM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f10e762f4e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f10e762f4e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419">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El resultado que obtenemos en esta consulta será solamente el </a:t>
            </a:r>
            <a:r>
              <a:rPr b="1" lang="es-419" sz="1000">
                <a:solidFill>
                  <a:schemeClr val="dk1"/>
                </a:solidFill>
              </a:rPr>
              <a:t>id_system_user y last_name</a:t>
            </a:r>
            <a:r>
              <a:rPr lang="es-419" sz="1000">
                <a:solidFill>
                  <a:schemeClr val="dk1"/>
                </a:solidFill>
              </a:rPr>
              <a:t>, pero solamente de aquellos usuarios que son del tipo cuyo id_user_type es el máximo. Así, facilitamos la consulta que debe vincular a una tabla alternativa, sin que debamos tener presente cuál es el </a:t>
            </a:r>
            <a:r>
              <a:rPr b="1" lang="es-419" sz="1000">
                <a:solidFill>
                  <a:schemeClr val="dk1"/>
                </a:solidFill>
              </a:rPr>
              <a:t>ID</a:t>
            </a:r>
            <a:r>
              <a:rPr lang="es-419" sz="1000">
                <a:solidFill>
                  <a:schemeClr val="dk1"/>
                </a:solidFill>
              </a:rPr>
              <a:t> que distingue al </a:t>
            </a:r>
            <a:r>
              <a:rPr b="1" lang="es-419" sz="1000">
                <a:solidFill>
                  <a:schemeClr val="dk1"/>
                </a:solidFill>
              </a:rPr>
              <a:t>máximo tipo </a:t>
            </a:r>
            <a:r>
              <a:rPr lang="es-419" sz="1000">
                <a:solidFill>
                  <a:schemeClr val="dk1"/>
                </a:solidFill>
              </a:rPr>
              <a:t>que estamos buscando y que se relaciona con la tabla de </a:t>
            </a:r>
            <a:r>
              <a:rPr b="1" lang="es-419" sz="1000">
                <a:solidFill>
                  <a:schemeClr val="dk1"/>
                </a:solidFill>
              </a:rPr>
              <a:t>system_user</a:t>
            </a:r>
            <a:r>
              <a:rPr lang="es-419" sz="1000">
                <a:solidFill>
                  <a:schemeClr val="dk1"/>
                </a:solidFill>
              </a:rPr>
              <a:t>. </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Pensemos con esto que, si tenemos elaborado un sistema de gestión que permite consultas de este tipo, facilitamos a que el usuario operador de dicho sistema pueda buscar la información utilizando un parámetro acorde a su saber y no relacionado con un identificador interno propio.</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Otro ejemplo podría haber sido:</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a:solidFill>
                  <a:srgbClr val="0033B3"/>
                </a:solidFill>
                <a:highlight>
                  <a:schemeClr val="lt1"/>
                </a:highlight>
                <a:latin typeface="Courier New"/>
                <a:ea typeface="Courier New"/>
                <a:cs typeface="Courier New"/>
                <a:sym typeface="Courier New"/>
              </a:rPr>
              <a:t>SELECT </a:t>
            </a:r>
            <a:r>
              <a:rPr lang="es-419">
                <a:solidFill>
                  <a:srgbClr val="871094"/>
                </a:solidFill>
                <a:highlight>
                  <a:schemeClr val="lt1"/>
                </a:highlight>
                <a:latin typeface="Courier New"/>
                <a:ea typeface="Courier New"/>
                <a:cs typeface="Courier New"/>
                <a:sym typeface="Courier New"/>
              </a:rPr>
              <a:t>id_system_user</a:t>
            </a:r>
            <a:r>
              <a:rPr lang="es-419">
                <a:solidFill>
                  <a:srgbClr val="080808"/>
                </a:solidFill>
                <a:highlight>
                  <a:schemeClr val="lt1"/>
                </a:highlight>
                <a:latin typeface="Courier New"/>
                <a:ea typeface="Courier New"/>
                <a:cs typeface="Courier New"/>
                <a:sym typeface="Courier New"/>
              </a:rPr>
              <a:t>, </a:t>
            </a:r>
            <a:r>
              <a:rPr lang="es-419">
                <a:solidFill>
                  <a:srgbClr val="871094"/>
                </a:solidFill>
                <a:highlight>
                  <a:schemeClr val="lt1"/>
                </a:highlight>
                <a:latin typeface="Courier New"/>
                <a:ea typeface="Courier New"/>
                <a:cs typeface="Courier New"/>
                <a:sym typeface="Courier New"/>
              </a:rPr>
              <a:t>last_name</a:t>
            </a:r>
            <a:endParaRPr>
              <a:solidFill>
                <a:srgbClr val="871094"/>
              </a:solidFill>
              <a:highlight>
                <a:schemeClr val="lt1"/>
              </a:highlight>
              <a:latin typeface="Courier New"/>
              <a:ea typeface="Courier New"/>
              <a:cs typeface="Courier New"/>
              <a:sym typeface="Courier New"/>
            </a:endParaRPr>
          </a:p>
          <a:p>
            <a:pPr indent="0" lvl="0" marL="0" marR="38100" rtl="0" algn="l">
              <a:lnSpc>
                <a:spcPct val="128571"/>
              </a:lnSpc>
              <a:spcBef>
                <a:spcPts val="0"/>
              </a:spcBef>
              <a:spcAft>
                <a:spcPts val="0"/>
              </a:spcAft>
              <a:buClr>
                <a:schemeClr val="dk1"/>
              </a:buClr>
              <a:buSzPts val="1100"/>
              <a:buFont typeface="Arial"/>
              <a:buNone/>
            </a:pPr>
            <a:r>
              <a:rPr lang="es-419">
                <a:solidFill>
                  <a:srgbClr val="0033B3"/>
                </a:solidFill>
                <a:highlight>
                  <a:schemeClr val="lt1"/>
                </a:highlight>
                <a:latin typeface="Courier New"/>
                <a:ea typeface="Courier New"/>
                <a:cs typeface="Courier New"/>
                <a:sym typeface="Courier New"/>
              </a:rPr>
              <a:t>FROM </a:t>
            </a:r>
            <a:r>
              <a:rPr lang="es-419">
                <a:solidFill>
                  <a:schemeClr val="dk1"/>
                </a:solidFill>
                <a:highlight>
                  <a:schemeClr val="lt1"/>
                </a:highlight>
                <a:latin typeface="Courier New"/>
                <a:ea typeface="Courier New"/>
                <a:cs typeface="Courier New"/>
                <a:sym typeface="Courier New"/>
              </a:rPr>
              <a:t>system_user</a:t>
            </a:r>
            <a:endParaRPr>
              <a:solidFill>
                <a:schemeClr val="dk1"/>
              </a:solidFill>
              <a:highlight>
                <a:schemeClr val="lt1"/>
              </a:highlight>
              <a:latin typeface="Courier New"/>
              <a:ea typeface="Courier New"/>
              <a:cs typeface="Courier New"/>
              <a:sym typeface="Courier New"/>
            </a:endParaRPr>
          </a:p>
          <a:p>
            <a:pPr indent="0" lvl="0" marL="0" marR="38100" rtl="0" algn="l">
              <a:lnSpc>
                <a:spcPct val="128571"/>
              </a:lnSpc>
              <a:spcBef>
                <a:spcPts val="0"/>
              </a:spcBef>
              <a:spcAft>
                <a:spcPts val="0"/>
              </a:spcAft>
              <a:buClr>
                <a:schemeClr val="dk1"/>
              </a:buClr>
              <a:buSzPts val="1100"/>
              <a:buFont typeface="Arial"/>
              <a:buNone/>
            </a:pPr>
            <a:r>
              <a:rPr lang="es-419">
                <a:solidFill>
                  <a:srgbClr val="0033B3"/>
                </a:solidFill>
                <a:highlight>
                  <a:schemeClr val="lt1"/>
                </a:highlight>
                <a:latin typeface="Courier New"/>
                <a:ea typeface="Courier New"/>
                <a:cs typeface="Courier New"/>
                <a:sym typeface="Courier New"/>
              </a:rPr>
              <a:t>WHERE </a:t>
            </a:r>
            <a:r>
              <a:rPr lang="es-419">
                <a:solidFill>
                  <a:srgbClr val="871094"/>
                </a:solidFill>
                <a:highlight>
                  <a:schemeClr val="lt1"/>
                </a:highlight>
                <a:latin typeface="Courier New"/>
                <a:ea typeface="Courier New"/>
                <a:cs typeface="Courier New"/>
                <a:sym typeface="Courier New"/>
              </a:rPr>
              <a:t>id_user_type </a:t>
            </a:r>
            <a:r>
              <a:rPr lang="es-419">
                <a:solidFill>
                  <a:srgbClr val="080808"/>
                </a:solidFill>
                <a:highlight>
                  <a:schemeClr val="lt1"/>
                </a:highlight>
                <a:latin typeface="Courier New"/>
                <a:ea typeface="Courier New"/>
                <a:cs typeface="Courier New"/>
                <a:sym typeface="Courier New"/>
              </a:rPr>
              <a:t>= (</a:t>
            </a:r>
            <a:r>
              <a:rPr lang="es-419">
                <a:solidFill>
                  <a:srgbClr val="0033B3"/>
                </a:solidFill>
                <a:highlight>
                  <a:schemeClr val="lt1"/>
                </a:highlight>
                <a:latin typeface="Courier New"/>
                <a:ea typeface="Courier New"/>
                <a:cs typeface="Courier New"/>
                <a:sym typeface="Courier New"/>
              </a:rPr>
              <a:t>SELECT </a:t>
            </a:r>
            <a:r>
              <a:rPr lang="es-419">
                <a:solidFill>
                  <a:srgbClr val="871094"/>
                </a:solidFill>
                <a:highlight>
                  <a:schemeClr val="lt1"/>
                </a:highlight>
                <a:latin typeface="Courier New"/>
                <a:ea typeface="Courier New"/>
                <a:cs typeface="Courier New"/>
                <a:sym typeface="Courier New"/>
              </a:rPr>
              <a:t>id_user_type </a:t>
            </a:r>
            <a:r>
              <a:rPr lang="es-419">
                <a:solidFill>
                  <a:srgbClr val="0033B3"/>
                </a:solidFill>
                <a:highlight>
                  <a:schemeClr val="lt1"/>
                </a:highlight>
                <a:latin typeface="Courier New"/>
                <a:ea typeface="Courier New"/>
                <a:cs typeface="Courier New"/>
                <a:sym typeface="Courier New"/>
              </a:rPr>
              <a:t>FROM </a:t>
            </a:r>
            <a:r>
              <a:rPr lang="es-419">
                <a:solidFill>
                  <a:schemeClr val="dk1"/>
                </a:solidFill>
                <a:highlight>
                  <a:schemeClr val="lt1"/>
                </a:highlight>
                <a:latin typeface="Courier New"/>
                <a:ea typeface="Courier New"/>
                <a:cs typeface="Courier New"/>
                <a:sym typeface="Courier New"/>
              </a:rPr>
              <a:t>user_type</a:t>
            </a:r>
            <a:endParaRPr>
              <a:solidFill>
                <a:schemeClr val="dk1"/>
              </a:solidFill>
              <a:highlight>
                <a:schemeClr val="lt1"/>
              </a:highlight>
              <a:latin typeface="Courier New"/>
              <a:ea typeface="Courier New"/>
              <a:cs typeface="Courier New"/>
              <a:sym typeface="Courier New"/>
            </a:endParaRPr>
          </a:p>
          <a:p>
            <a:pPr indent="0" lvl="0" marL="0" marR="38100" rtl="0" algn="l">
              <a:lnSpc>
                <a:spcPct val="128571"/>
              </a:lnSpc>
              <a:spcBef>
                <a:spcPts val="0"/>
              </a:spcBef>
              <a:spcAft>
                <a:spcPts val="0"/>
              </a:spcAft>
              <a:buClr>
                <a:schemeClr val="dk1"/>
              </a:buClr>
              <a:buSzPts val="1100"/>
              <a:buFont typeface="Arial"/>
              <a:buNone/>
            </a:pPr>
            <a:r>
              <a:rPr lang="es-419">
                <a:solidFill>
                  <a:srgbClr val="0033B3"/>
                </a:solidFill>
                <a:highlight>
                  <a:schemeClr val="lt1"/>
                </a:highlight>
                <a:latin typeface="Courier New"/>
                <a:ea typeface="Courier New"/>
                <a:cs typeface="Courier New"/>
                <a:sym typeface="Courier New"/>
              </a:rPr>
              <a:t>WHERE </a:t>
            </a:r>
            <a:r>
              <a:rPr lang="es-419">
                <a:solidFill>
                  <a:srgbClr val="871094"/>
                </a:solidFill>
                <a:highlight>
                  <a:schemeClr val="lt1"/>
                </a:highlight>
                <a:latin typeface="Courier New"/>
                <a:ea typeface="Courier New"/>
                <a:cs typeface="Courier New"/>
                <a:sym typeface="Courier New"/>
              </a:rPr>
              <a:t>description </a:t>
            </a:r>
            <a:r>
              <a:rPr lang="es-419">
                <a:solidFill>
                  <a:srgbClr val="0033B3"/>
                </a:solidFill>
                <a:highlight>
                  <a:schemeClr val="lt1"/>
                </a:highlight>
                <a:latin typeface="Courier New"/>
                <a:ea typeface="Courier New"/>
                <a:cs typeface="Courier New"/>
                <a:sym typeface="Courier New"/>
              </a:rPr>
              <a:t>like </a:t>
            </a:r>
            <a:r>
              <a:rPr lang="es-419">
                <a:solidFill>
                  <a:srgbClr val="067D17"/>
                </a:solidFill>
                <a:highlight>
                  <a:schemeClr val="lt1"/>
                </a:highlight>
                <a:latin typeface="Courier New"/>
                <a:ea typeface="Courier New"/>
                <a:cs typeface="Courier New"/>
                <a:sym typeface="Courier New"/>
              </a:rPr>
              <a:t>'tempo%'</a:t>
            </a:r>
            <a:r>
              <a:rPr lang="es-419">
                <a:solidFill>
                  <a:srgbClr val="080808"/>
                </a:solidFill>
                <a:highlight>
                  <a:schemeClr val="lt1"/>
                </a:highlight>
                <a:latin typeface="Courier New"/>
                <a:ea typeface="Courier New"/>
                <a:cs typeface="Courier New"/>
                <a:sym typeface="Courier New"/>
              </a:rPr>
              <a:t>);</a:t>
            </a:r>
            <a:endParaRPr>
              <a:solidFill>
                <a:srgbClr val="080808"/>
              </a:solidFill>
              <a:highlight>
                <a:schemeClr val="lt1"/>
              </a:highlight>
              <a:latin typeface="Courier New"/>
              <a:ea typeface="Courier New"/>
              <a:cs typeface="Courier New"/>
              <a:sym typeface="Courier New"/>
            </a:endParaRPr>
          </a:p>
          <a:p>
            <a:pPr indent="0" lvl="0" marL="0" marR="38100" rtl="0" algn="l">
              <a:lnSpc>
                <a:spcPct val="128571"/>
              </a:lnSpc>
              <a:spcBef>
                <a:spcPts val="0"/>
              </a:spcBef>
              <a:spcAft>
                <a:spcPts val="0"/>
              </a:spcAft>
              <a:buClr>
                <a:schemeClr val="dk1"/>
              </a:buClr>
              <a:buSzPts val="1100"/>
              <a:buFont typeface="Arial"/>
              <a:buNone/>
            </a:pPr>
            <a:r>
              <a:rPr lang="es-419" sz="1000">
                <a:solidFill>
                  <a:srgbClr val="080808"/>
                </a:solidFill>
                <a:highlight>
                  <a:schemeClr val="lt1"/>
                </a:highlight>
              </a:rPr>
              <a:t>Seleccionando todos los usuarios cuyo tipo incluye en su descripción “tempo”, con los datos que actualmente poseemos en la BD GAMER no tenemos inconvenientes porque contamos con u solo registro en user_type con esas características pero si contaramos con más registro la consulta daría error.</a:t>
            </a:r>
            <a:endParaRPr sz="1000">
              <a:solidFill>
                <a:srgbClr val="080808"/>
              </a:solidFill>
              <a:highlight>
                <a:schemeClr val="lt1"/>
              </a:highlight>
            </a:endParaRPr>
          </a:p>
          <a:p>
            <a:pPr indent="0" lvl="0" marL="0" marR="38100" rtl="0" algn="l">
              <a:lnSpc>
                <a:spcPct val="128571"/>
              </a:lnSpc>
              <a:spcBef>
                <a:spcPts val="0"/>
              </a:spcBef>
              <a:spcAft>
                <a:spcPts val="0"/>
              </a:spcAft>
              <a:buClr>
                <a:schemeClr val="dk1"/>
              </a:buClr>
              <a:buSzPts val="1100"/>
              <a:buFont typeface="Arial"/>
              <a:buNone/>
            </a:pPr>
            <a:r>
              <a:rPr lang="es-419" sz="1000">
                <a:solidFill>
                  <a:srgbClr val="080808"/>
                </a:solidFill>
                <a:highlight>
                  <a:schemeClr val="lt1"/>
                </a:highlight>
              </a:rPr>
              <a:t>Tenemos que estar seguros que al utilizar los operadores de comparación (=, &lt;, &gt;, etc) el resultado de la subconsulta es un único valor.</a:t>
            </a:r>
            <a:endParaRPr sz="1000">
              <a:solidFill>
                <a:srgbClr val="080808"/>
              </a:solidFill>
              <a:highlight>
                <a:schemeClr val="lt1"/>
              </a:highlight>
            </a:endParaRPr>
          </a:p>
          <a:p>
            <a:pPr indent="0" lvl="0" marL="0" marR="38100" rtl="0" algn="l">
              <a:lnSpc>
                <a:spcPct val="128571"/>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 name="Google Shape;387;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El resultado que obtenemos en esta consulta será solamente el </a:t>
            </a:r>
            <a:r>
              <a:rPr b="1" lang="es-419" sz="1000">
                <a:solidFill>
                  <a:schemeClr val="dk1"/>
                </a:solidFill>
              </a:rPr>
              <a:t>id_system_user y last_name</a:t>
            </a:r>
            <a:r>
              <a:rPr lang="es-419" sz="1000">
                <a:solidFill>
                  <a:schemeClr val="dk1"/>
                </a:solidFill>
              </a:rPr>
              <a:t>, pero solamente de aquellos usuarios que son del tipo cuyo id_user_type es el máximo. Así, facilitamos la consulta que debe vincular a una tabla alternativa, sin que debamos tener presente cuál es el </a:t>
            </a:r>
            <a:r>
              <a:rPr b="1" lang="es-419" sz="1000">
                <a:solidFill>
                  <a:schemeClr val="dk1"/>
                </a:solidFill>
              </a:rPr>
              <a:t>ID</a:t>
            </a:r>
            <a:r>
              <a:rPr lang="es-419" sz="1000">
                <a:solidFill>
                  <a:schemeClr val="dk1"/>
                </a:solidFill>
              </a:rPr>
              <a:t> que distingue al </a:t>
            </a:r>
            <a:r>
              <a:rPr b="1" lang="es-419" sz="1000">
                <a:solidFill>
                  <a:schemeClr val="dk1"/>
                </a:solidFill>
              </a:rPr>
              <a:t>máximo tipo </a:t>
            </a:r>
            <a:r>
              <a:rPr lang="es-419" sz="1000">
                <a:solidFill>
                  <a:schemeClr val="dk1"/>
                </a:solidFill>
              </a:rPr>
              <a:t>que estamos buscando y que se relaciona con la tabla de </a:t>
            </a:r>
            <a:r>
              <a:rPr b="1" lang="es-419" sz="1000">
                <a:solidFill>
                  <a:schemeClr val="dk1"/>
                </a:solidFill>
              </a:rPr>
              <a:t>system_user</a:t>
            </a:r>
            <a:r>
              <a:rPr lang="es-419" sz="1000">
                <a:solidFill>
                  <a:schemeClr val="dk1"/>
                </a:solidFill>
              </a:rPr>
              <a:t>. </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Pensemos con esto que, si tenemos elaborado un sistema de gestión que permite consultas de este tipo, facilitamos a que el usuario operador de dicho sistema pueda buscar la información utilizando un parámetro acorde a su saber y no relacionado con un identificador interno propio.</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Otro ejemplo podría haber sido:</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a:solidFill>
                  <a:srgbClr val="0033B3"/>
                </a:solidFill>
                <a:highlight>
                  <a:schemeClr val="lt1"/>
                </a:highlight>
                <a:latin typeface="Courier New"/>
                <a:ea typeface="Courier New"/>
                <a:cs typeface="Courier New"/>
                <a:sym typeface="Courier New"/>
              </a:rPr>
              <a:t>SELECT </a:t>
            </a:r>
            <a:r>
              <a:rPr lang="es-419">
                <a:solidFill>
                  <a:srgbClr val="871094"/>
                </a:solidFill>
                <a:highlight>
                  <a:schemeClr val="lt1"/>
                </a:highlight>
                <a:latin typeface="Courier New"/>
                <a:ea typeface="Courier New"/>
                <a:cs typeface="Courier New"/>
                <a:sym typeface="Courier New"/>
              </a:rPr>
              <a:t>id_system_user</a:t>
            </a:r>
            <a:r>
              <a:rPr lang="es-419">
                <a:solidFill>
                  <a:srgbClr val="080808"/>
                </a:solidFill>
                <a:highlight>
                  <a:schemeClr val="lt1"/>
                </a:highlight>
                <a:latin typeface="Courier New"/>
                <a:ea typeface="Courier New"/>
                <a:cs typeface="Courier New"/>
                <a:sym typeface="Courier New"/>
              </a:rPr>
              <a:t>, </a:t>
            </a:r>
            <a:r>
              <a:rPr lang="es-419">
                <a:solidFill>
                  <a:srgbClr val="871094"/>
                </a:solidFill>
                <a:highlight>
                  <a:schemeClr val="lt1"/>
                </a:highlight>
                <a:latin typeface="Courier New"/>
                <a:ea typeface="Courier New"/>
                <a:cs typeface="Courier New"/>
                <a:sym typeface="Courier New"/>
              </a:rPr>
              <a:t>last_name</a:t>
            </a:r>
            <a:endParaRPr>
              <a:solidFill>
                <a:srgbClr val="871094"/>
              </a:solidFill>
              <a:highlight>
                <a:schemeClr val="lt1"/>
              </a:highlight>
              <a:latin typeface="Courier New"/>
              <a:ea typeface="Courier New"/>
              <a:cs typeface="Courier New"/>
              <a:sym typeface="Courier New"/>
            </a:endParaRPr>
          </a:p>
          <a:p>
            <a:pPr indent="0" lvl="0" marL="0" marR="38100" rtl="0" algn="l">
              <a:lnSpc>
                <a:spcPct val="128571"/>
              </a:lnSpc>
              <a:spcBef>
                <a:spcPts val="0"/>
              </a:spcBef>
              <a:spcAft>
                <a:spcPts val="0"/>
              </a:spcAft>
              <a:buClr>
                <a:schemeClr val="dk1"/>
              </a:buClr>
              <a:buSzPts val="1100"/>
              <a:buFont typeface="Arial"/>
              <a:buNone/>
            </a:pPr>
            <a:r>
              <a:rPr lang="es-419">
                <a:solidFill>
                  <a:srgbClr val="0033B3"/>
                </a:solidFill>
                <a:highlight>
                  <a:schemeClr val="lt1"/>
                </a:highlight>
                <a:latin typeface="Courier New"/>
                <a:ea typeface="Courier New"/>
                <a:cs typeface="Courier New"/>
                <a:sym typeface="Courier New"/>
              </a:rPr>
              <a:t>FROM </a:t>
            </a:r>
            <a:r>
              <a:rPr lang="es-419">
                <a:solidFill>
                  <a:schemeClr val="dk1"/>
                </a:solidFill>
                <a:highlight>
                  <a:schemeClr val="lt1"/>
                </a:highlight>
                <a:latin typeface="Courier New"/>
                <a:ea typeface="Courier New"/>
                <a:cs typeface="Courier New"/>
                <a:sym typeface="Courier New"/>
              </a:rPr>
              <a:t>system_user</a:t>
            </a:r>
            <a:endParaRPr>
              <a:solidFill>
                <a:schemeClr val="dk1"/>
              </a:solidFill>
              <a:highlight>
                <a:schemeClr val="lt1"/>
              </a:highlight>
              <a:latin typeface="Courier New"/>
              <a:ea typeface="Courier New"/>
              <a:cs typeface="Courier New"/>
              <a:sym typeface="Courier New"/>
            </a:endParaRPr>
          </a:p>
          <a:p>
            <a:pPr indent="0" lvl="0" marL="0" marR="38100" rtl="0" algn="l">
              <a:lnSpc>
                <a:spcPct val="128571"/>
              </a:lnSpc>
              <a:spcBef>
                <a:spcPts val="0"/>
              </a:spcBef>
              <a:spcAft>
                <a:spcPts val="0"/>
              </a:spcAft>
              <a:buClr>
                <a:schemeClr val="dk1"/>
              </a:buClr>
              <a:buSzPts val="1100"/>
              <a:buFont typeface="Arial"/>
              <a:buNone/>
            </a:pPr>
            <a:r>
              <a:rPr lang="es-419">
                <a:solidFill>
                  <a:srgbClr val="0033B3"/>
                </a:solidFill>
                <a:highlight>
                  <a:schemeClr val="lt1"/>
                </a:highlight>
                <a:latin typeface="Courier New"/>
                <a:ea typeface="Courier New"/>
                <a:cs typeface="Courier New"/>
                <a:sym typeface="Courier New"/>
              </a:rPr>
              <a:t>WHERE </a:t>
            </a:r>
            <a:r>
              <a:rPr lang="es-419">
                <a:solidFill>
                  <a:srgbClr val="871094"/>
                </a:solidFill>
                <a:highlight>
                  <a:schemeClr val="lt1"/>
                </a:highlight>
                <a:latin typeface="Courier New"/>
                <a:ea typeface="Courier New"/>
                <a:cs typeface="Courier New"/>
                <a:sym typeface="Courier New"/>
              </a:rPr>
              <a:t>id_user_type </a:t>
            </a:r>
            <a:r>
              <a:rPr lang="es-419">
                <a:solidFill>
                  <a:srgbClr val="080808"/>
                </a:solidFill>
                <a:highlight>
                  <a:schemeClr val="lt1"/>
                </a:highlight>
                <a:latin typeface="Courier New"/>
                <a:ea typeface="Courier New"/>
                <a:cs typeface="Courier New"/>
                <a:sym typeface="Courier New"/>
              </a:rPr>
              <a:t>= (</a:t>
            </a:r>
            <a:r>
              <a:rPr lang="es-419">
                <a:solidFill>
                  <a:srgbClr val="0033B3"/>
                </a:solidFill>
                <a:highlight>
                  <a:schemeClr val="lt1"/>
                </a:highlight>
                <a:latin typeface="Courier New"/>
                <a:ea typeface="Courier New"/>
                <a:cs typeface="Courier New"/>
                <a:sym typeface="Courier New"/>
              </a:rPr>
              <a:t>SELECT </a:t>
            </a:r>
            <a:r>
              <a:rPr lang="es-419">
                <a:solidFill>
                  <a:srgbClr val="871094"/>
                </a:solidFill>
                <a:highlight>
                  <a:schemeClr val="lt1"/>
                </a:highlight>
                <a:latin typeface="Courier New"/>
                <a:ea typeface="Courier New"/>
                <a:cs typeface="Courier New"/>
                <a:sym typeface="Courier New"/>
              </a:rPr>
              <a:t>id_user_type </a:t>
            </a:r>
            <a:r>
              <a:rPr lang="es-419">
                <a:solidFill>
                  <a:srgbClr val="0033B3"/>
                </a:solidFill>
                <a:highlight>
                  <a:schemeClr val="lt1"/>
                </a:highlight>
                <a:latin typeface="Courier New"/>
                <a:ea typeface="Courier New"/>
                <a:cs typeface="Courier New"/>
                <a:sym typeface="Courier New"/>
              </a:rPr>
              <a:t>FROM </a:t>
            </a:r>
            <a:r>
              <a:rPr lang="es-419">
                <a:solidFill>
                  <a:schemeClr val="dk1"/>
                </a:solidFill>
                <a:highlight>
                  <a:schemeClr val="lt1"/>
                </a:highlight>
                <a:latin typeface="Courier New"/>
                <a:ea typeface="Courier New"/>
                <a:cs typeface="Courier New"/>
                <a:sym typeface="Courier New"/>
              </a:rPr>
              <a:t>user_type</a:t>
            </a:r>
            <a:endParaRPr>
              <a:solidFill>
                <a:schemeClr val="dk1"/>
              </a:solidFill>
              <a:highlight>
                <a:schemeClr val="lt1"/>
              </a:highlight>
              <a:latin typeface="Courier New"/>
              <a:ea typeface="Courier New"/>
              <a:cs typeface="Courier New"/>
              <a:sym typeface="Courier New"/>
            </a:endParaRPr>
          </a:p>
          <a:p>
            <a:pPr indent="0" lvl="0" marL="0" marR="38100" rtl="0" algn="l">
              <a:lnSpc>
                <a:spcPct val="128571"/>
              </a:lnSpc>
              <a:spcBef>
                <a:spcPts val="0"/>
              </a:spcBef>
              <a:spcAft>
                <a:spcPts val="0"/>
              </a:spcAft>
              <a:buClr>
                <a:schemeClr val="dk1"/>
              </a:buClr>
              <a:buSzPts val="1100"/>
              <a:buFont typeface="Arial"/>
              <a:buNone/>
            </a:pPr>
            <a:r>
              <a:rPr lang="es-419">
                <a:solidFill>
                  <a:srgbClr val="0033B3"/>
                </a:solidFill>
                <a:highlight>
                  <a:schemeClr val="lt1"/>
                </a:highlight>
                <a:latin typeface="Courier New"/>
                <a:ea typeface="Courier New"/>
                <a:cs typeface="Courier New"/>
                <a:sym typeface="Courier New"/>
              </a:rPr>
              <a:t>WHERE </a:t>
            </a:r>
            <a:r>
              <a:rPr lang="es-419">
                <a:solidFill>
                  <a:srgbClr val="871094"/>
                </a:solidFill>
                <a:highlight>
                  <a:schemeClr val="lt1"/>
                </a:highlight>
                <a:latin typeface="Courier New"/>
                <a:ea typeface="Courier New"/>
                <a:cs typeface="Courier New"/>
                <a:sym typeface="Courier New"/>
              </a:rPr>
              <a:t>description </a:t>
            </a:r>
            <a:r>
              <a:rPr lang="es-419">
                <a:solidFill>
                  <a:srgbClr val="0033B3"/>
                </a:solidFill>
                <a:highlight>
                  <a:schemeClr val="lt1"/>
                </a:highlight>
                <a:latin typeface="Courier New"/>
                <a:ea typeface="Courier New"/>
                <a:cs typeface="Courier New"/>
                <a:sym typeface="Courier New"/>
              </a:rPr>
              <a:t>like </a:t>
            </a:r>
            <a:r>
              <a:rPr lang="es-419">
                <a:solidFill>
                  <a:srgbClr val="067D17"/>
                </a:solidFill>
                <a:highlight>
                  <a:schemeClr val="lt1"/>
                </a:highlight>
                <a:latin typeface="Courier New"/>
                <a:ea typeface="Courier New"/>
                <a:cs typeface="Courier New"/>
                <a:sym typeface="Courier New"/>
              </a:rPr>
              <a:t>'tempo%'</a:t>
            </a:r>
            <a:r>
              <a:rPr lang="es-419">
                <a:solidFill>
                  <a:srgbClr val="080808"/>
                </a:solidFill>
                <a:highlight>
                  <a:schemeClr val="lt1"/>
                </a:highlight>
                <a:latin typeface="Courier New"/>
                <a:ea typeface="Courier New"/>
                <a:cs typeface="Courier New"/>
                <a:sym typeface="Courier New"/>
              </a:rPr>
              <a:t>);</a:t>
            </a:r>
            <a:endParaRPr>
              <a:solidFill>
                <a:srgbClr val="080808"/>
              </a:solidFill>
              <a:highlight>
                <a:schemeClr val="lt1"/>
              </a:highlight>
              <a:latin typeface="Courier New"/>
              <a:ea typeface="Courier New"/>
              <a:cs typeface="Courier New"/>
              <a:sym typeface="Courier New"/>
            </a:endParaRPr>
          </a:p>
          <a:p>
            <a:pPr indent="0" lvl="0" marL="0" marR="38100" rtl="0" algn="l">
              <a:lnSpc>
                <a:spcPct val="128571"/>
              </a:lnSpc>
              <a:spcBef>
                <a:spcPts val="0"/>
              </a:spcBef>
              <a:spcAft>
                <a:spcPts val="0"/>
              </a:spcAft>
              <a:buClr>
                <a:schemeClr val="dk1"/>
              </a:buClr>
              <a:buSzPts val="1100"/>
              <a:buFont typeface="Arial"/>
              <a:buNone/>
            </a:pPr>
            <a:r>
              <a:rPr lang="es-419" sz="1000">
                <a:solidFill>
                  <a:srgbClr val="080808"/>
                </a:solidFill>
                <a:highlight>
                  <a:schemeClr val="lt1"/>
                </a:highlight>
              </a:rPr>
              <a:t>Seleccionando todos los usuarios cuyo tipo incluye en su descripción “tempo”, con los datos que actualmente poseemos en la BD GAMER no tenemos inconvenientes porque contamos con u solo registro en user_type con esas características pero si contaramos con más registro la consulta daría error.</a:t>
            </a:r>
            <a:endParaRPr sz="1000">
              <a:solidFill>
                <a:srgbClr val="080808"/>
              </a:solidFill>
              <a:highlight>
                <a:schemeClr val="lt1"/>
              </a:highlight>
            </a:endParaRPr>
          </a:p>
          <a:p>
            <a:pPr indent="0" lvl="0" marL="0" marR="38100" rtl="0" algn="l">
              <a:lnSpc>
                <a:spcPct val="128571"/>
              </a:lnSpc>
              <a:spcBef>
                <a:spcPts val="0"/>
              </a:spcBef>
              <a:spcAft>
                <a:spcPts val="0"/>
              </a:spcAft>
              <a:buClr>
                <a:schemeClr val="dk1"/>
              </a:buClr>
              <a:buSzPts val="1100"/>
              <a:buFont typeface="Arial"/>
              <a:buNone/>
            </a:pPr>
            <a:r>
              <a:rPr lang="es-419" sz="1000">
                <a:solidFill>
                  <a:srgbClr val="080808"/>
                </a:solidFill>
                <a:highlight>
                  <a:schemeClr val="lt1"/>
                </a:highlight>
              </a:rPr>
              <a:t>Tenemos que estar seguros que al utilizar los operadores de comparación (=, &lt;, &gt;, etc) el resultado de la subconsulta es un único valor.</a:t>
            </a:r>
            <a:endParaRPr sz="1000">
              <a:solidFill>
                <a:srgbClr val="080808"/>
              </a:solidFill>
              <a:highlight>
                <a:schemeClr val="lt1"/>
              </a:highlight>
            </a:endParaRPr>
          </a:p>
          <a:p>
            <a:pPr indent="0" lvl="0" marL="0" marR="38100" rtl="0" algn="l">
              <a:lnSpc>
                <a:spcPct val="128571"/>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b="1">
              <a:solidFill>
                <a:schemeClr val="dk1"/>
              </a:solidFill>
              <a:latin typeface="DM Sans"/>
              <a:ea typeface="DM Sans"/>
              <a:cs typeface="DM Sans"/>
              <a:sym typeface="DM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p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 name="Google Shape;395;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Actividades en clase.</a:t>
            </a:r>
            <a:endParaRPr>
              <a:latin typeface="DM Sans"/>
              <a:ea typeface="DM Sans"/>
              <a:cs typeface="DM Sans"/>
              <a:sym typeface="DM San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5" name="Google Shape;405;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las subsiguientes slides de Actividades en clase.</a:t>
            </a:r>
            <a:endParaRPr>
              <a:latin typeface="DM Sans"/>
              <a:ea typeface="DM Sans"/>
              <a:cs typeface="DM Sans"/>
              <a:sym typeface="DM San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p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6" name="Google Shape;416;p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419">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p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5" name="Google Shape;425;p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3" name="Google Shape;433;p1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p1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3" name="Google Shape;443;p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Cada función es básicamente una pieza de código que realiza una operación determinada, por supuesto para lo que fue ideada. En algunos casos, la función espera uno o más parámetros a procesar, y en otros casos, simplemente se las ejecuta para que devuelvan un dato específico.</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000">
                <a:solidFill>
                  <a:schemeClr val="dk1"/>
                </a:solidFill>
              </a:rPr>
              <a:t>Pensando como un lenguaje de programación, la función puede o no recibir parámetros de entrada, y siempre retornará un valor esperado por el usuario. Sus nombres son acorde a lo que deben hacer, y se las utiliza para trabajar con los diferentes tipos de datos que pueden almacenarse en los registros de una tabla.</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f10e762f4e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0" name="Google Shape;450;g2f10e762f4e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419">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p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1" name="Google Shape;461;p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8" name="Google Shape;468;p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lang="es-419" sz="1400">
                <a:solidFill>
                  <a:schemeClr val="dk1"/>
                </a:solidFill>
              </a:rPr>
              <a:t>También existen funciones equivalentes que realizan la misma tarea, llamadas:</a:t>
            </a:r>
            <a:endParaRPr sz="1400">
              <a:solidFill>
                <a:schemeClr val="dk1"/>
              </a:solidFill>
            </a:endParaRPr>
          </a:p>
          <a:p>
            <a:pPr indent="-317500" lvl="0" marL="457200" marR="38100" rtl="0" algn="l">
              <a:lnSpc>
                <a:spcPct val="128571"/>
              </a:lnSpc>
              <a:spcBef>
                <a:spcPts val="0"/>
              </a:spcBef>
              <a:spcAft>
                <a:spcPts val="0"/>
              </a:spcAft>
              <a:buClr>
                <a:schemeClr val="dk1"/>
              </a:buClr>
              <a:buSzPts val="1400"/>
              <a:buChar char="●"/>
            </a:pPr>
            <a:r>
              <a:rPr lang="es-419" sz="1400">
                <a:solidFill>
                  <a:schemeClr val="dk1"/>
                </a:solidFill>
              </a:rPr>
              <a:t>LOWER(campo1)</a:t>
            </a:r>
            <a:endParaRPr sz="1400">
              <a:solidFill>
                <a:schemeClr val="dk1"/>
              </a:solidFill>
            </a:endParaRPr>
          </a:p>
          <a:p>
            <a:pPr indent="-317500" lvl="0" marL="457200" marR="38100" rtl="0" algn="l">
              <a:lnSpc>
                <a:spcPct val="128571"/>
              </a:lnSpc>
              <a:spcBef>
                <a:spcPts val="0"/>
              </a:spcBef>
              <a:spcAft>
                <a:spcPts val="0"/>
              </a:spcAft>
              <a:buClr>
                <a:schemeClr val="dk1"/>
              </a:buClr>
              <a:buSzPts val="1400"/>
              <a:buChar char="●"/>
            </a:pPr>
            <a:r>
              <a:rPr lang="es-419" sz="1400">
                <a:solidFill>
                  <a:schemeClr val="dk1"/>
                </a:solidFill>
              </a:rPr>
              <a:t>UPPER(campo2)</a:t>
            </a:r>
            <a:endParaRPr>
              <a:solidFill>
                <a:schemeClr val="dk1"/>
              </a:solidFill>
              <a:latin typeface="DM Sans"/>
              <a:ea typeface="DM Sans"/>
              <a:cs typeface="DM Sans"/>
              <a:sym typeface="DM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5" name="Google Shape;475;p1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lang="es-419" sz="1400">
                <a:solidFill>
                  <a:schemeClr val="dk1"/>
                </a:solidFill>
              </a:rPr>
              <a:t>También existen funciones equivalentes que realizan la misma tarea, llamadas:</a:t>
            </a:r>
            <a:endParaRPr sz="1400">
              <a:solidFill>
                <a:schemeClr val="dk1"/>
              </a:solidFill>
            </a:endParaRPr>
          </a:p>
          <a:p>
            <a:pPr indent="-317500" lvl="0" marL="457200" marR="38100" rtl="0" algn="l">
              <a:lnSpc>
                <a:spcPct val="128571"/>
              </a:lnSpc>
              <a:spcBef>
                <a:spcPts val="0"/>
              </a:spcBef>
              <a:spcAft>
                <a:spcPts val="0"/>
              </a:spcAft>
              <a:buClr>
                <a:schemeClr val="dk1"/>
              </a:buClr>
              <a:buSzPts val="1400"/>
              <a:buChar char="●"/>
            </a:pPr>
            <a:r>
              <a:rPr lang="es-419" sz="1400">
                <a:solidFill>
                  <a:schemeClr val="dk1"/>
                </a:solidFill>
              </a:rPr>
              <a:t>LOWER(campo1)</a:t>
            </a:r>
            <a:endParaRPr sz="1400">
              <a:solidFill>
                <a:schemeClr val="dk1"/>
              </a:solidFill>
            </a:endParaRPr>
          </a:p>
          <a:p>
            <a:pPr indent="-317500" lvl="0" marL="457200" marR="38100" rtl="0" algn="l">
              <a:lnSpc>
                <a:spcPct val="128571"/>
              </a:lnSpc>
              <a:spcBef>
                <a:spcPts val="0"/>
              </a:spcBef>
              <a:spcAft>
                <a:spcPts val="0"/>
              </a:spcAft>
              <a:buClr>
                <a:schemeClr val="dk1"/>
              </a:buClr>
              <a:buSzPts val="1400"/>
              <a:buChar char="●"/>
            </a:pPr>
            <a:r>
              <a:rPr lang="es-419" sz="1400">
                <a:solidFill>
                  <a:schemeClr val="dk1"/>
                </a:solidFill>
              </a:rPr>
              <a:t>UPPER(campo2)</a:t>
            </a:r>
            <a:endParaRPr>
              <a:solidFill>
                <a:schemeClr val="dk1"/>
              </a:solidFill>
              <a:latin typeface="DM Sans"/>
              <a:ea typeface="DM Sans"/>
              <a:cs typeface="DM Sans"/>
              <a:sym typeface="DM San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2" name="Google Shape;482;p1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lang="es-419" sz="1400">
                <a:solidFill>
                  <a:schemeClr val="dk1"/>
                </a:solidFill>
              </a:rPr>
              <a:t>Sobre cualquiera de los temas expuestos de Mysql que quieras ampliar o re-consultar, te recomendamos recurrir siempre a la documentación oficial de la herramienta, y no buscar información en sitios web de terceros. La documentación oficial te garantiza estar actualizada siempre, mientras que los sitios web de terceros pueden no contener la fecha de publicación, y terminarás accediendo tal vez a algo en desuso o próximo a ser discontinuado.</a:t>
            </a:r>
            <a:endParaRPr sz="14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sz="14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400" u="sng">
                <a:solidFill>
                  <a:schemeClr val="hlink"/>
                </a:solidFill>
                <a:hlinkClick r:id="rId2"/>
              </a:rPr>
              <a:t>https://dev.mysql.com/doc/refman/8.0/en/string-functions.html</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p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9" name="Google Shape;489;p1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p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8" name="Google Shape;498;p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p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3" name="Google Shape;503;p1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lang="es-419" sz="1400">
                <a:solidFill>
                  <a:schemeClr val="dk1"/>
                </a:solidFill>
              </a:rPr>
              <a:t>Sobre cualquiera de los temas expuestos de Mysql que quieras ampliar o re-consultar, te recomendamos recurrir siempre a la documentación oficial de la herramienta, y no buscar información en sitios web de terceros. La documentación oficial te garantiza estar actualizada siempre, mientras que los sitios web de terceros pueden no contener la fecha de publicación, y terminarás accediendo tal vez a algo en desuso o próximo a ser discontinuado.</a:t>
            </a:r>
            <a:endParaRPr sz="14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sz="14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400" u="sng">
                <a:solidFill>
                  <a:schemeClr val="hlink"/>
                </a:solidFill>
                <a:hlinkClick r:id="rId2"/>
              </a:rPr>
              <a:t>https://dev.mysql.com/doc/refman/8.0/en/string-functions.html</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p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0" name="Google Shape;510;p1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rPr lang="es-419" sz="1400">
                <a:solidFill>
                  <a:schemeClr val="dk1"/>
                </a:solidFill>
              </a:rPr>
              <a:t>También podemos calcular el módulo de un número utilizando </a:t>
            </a:r>
            <a:r>
              <a:rPr b="1" lang="es-419" sz="1400">
                <a:solidFill>
                  <a:schemeClr val="dk1"/>
                </a:solidFill>
                <a:latin typeface="Consolas"/>
                <a:ea typeface="Consolas"/>
                <a:cs typeface="Consolas"/>
                <a:sym typeface="Consolas"/>
              </a:rPr>
              <a:t>%</a:t>
            </a:r>
            <a:r>
              <a:rPr lang="es-419" sz="1400">
                <a:solidFill>
                  <a:schemeClr val="dk1"/>
                </a:solidFill>
              </a:rPr>
              <a:t> o la función </a:t>
            </a:r>
            <a:r>
              <a:rPr b="1" lang="es-419" sz="1400">
                <a:solidFill>
                  <a:schemeClr val="dk1"/>
                </a:solidFill>
                <a:latin typeface="Consolas"/>
                <a:ea typeface="Consolas"/>
                <a:cs typeface="Consolas"/>
                <a:sym typeface="Consolas"/>
              </a:rPr>
              <a:t>MOD()</a:t>
            </a:r>
            <a:r>
              <a:rPr lang="es-419" sz="1400">
                <a:solidFill>
                  <a:schemeClr val="dk1"/>
                </a:solidFill>
              </a:rPr>
              <a:t>.</a:t>
            </a:r>
            <a:endParaRPr sz="14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sz="14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400">
                <a:solidFill>
                  <a:schemeClr val="dk1"/>
                </a:solidFill>
              </a:rPr>
              <a:t>La división de números utilizando la contrabarra </a:t>
            </a:r>
            <a:r>
              <a:rPr b="1" lang="es-419" sz="1400">
                <a:solidFill>
                  <a:schemeClr val="dk1"/>
                </a:solidFill>
              </a:rPr>
              <a:t>/</a:t>
            </a:r>
            <a:r>
              <a:rPr lang="es-419" sz="1400">
                <a:solidFill>
                  <a:schemeClr val="dk1"/>
                </a:solidFill>
              </a:rPr>
              <a:t>, devolverá en aquellos casos que aplique, un valor numérico decimal. Si queremos solamente un número entero, aún cuando la división tenga un resto, podemos recurrir a la función </a:t>
            </a:r>
            <a:r>
              <a:rPr b="1" lang="es-419" sz="1400">
                <a:solidFill>
                  <a:schemeClr val="dk1"/>
                </a:solidFill>
              </a:rPr>
              <a:t>DIV</a:t>
            </a:r>
            <a:r>
              <a:rPr lang="es-419" sz="1400">
                <a:solidFill>
                  <a:schemeClr val="dk1"/>
                </a:solidFill>
              </a:rPr>
              <a:t>.</a:t>
            </a:r>
            <a:endParaRPr sz="14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rPr lang="es-419" sz="1400">
                <a:solidFill>
                  <a:schemeClr val="dk1"/>
                </a:solidFill>
                <a:highlight>
                  <a:srgbClr val="EFEFEF"/>
                </a:highlight>
                <a:latin typeface="Consolas"/>
                <a:ea typeface="Consolas"/>
                <a:cs typeface="Consolas"/>
                <a:sym typeface="Consolas"/>
              </a:rPr>
              <a:t>(21 DIV 3.2)</a:t>
            </a:r>
            <a:endParaRPr sz="1400">
              <a:solidFill>
                <a:schemeClr val="dk1"/>
              </a:solidFill>
              <a:highlight>
                <a:srgbClr val="EFEFEF"/>
              </a:highlight>
              <a:latin typeface="Consolas"/>
              <a:ea typeface="Consolas"/>
              <a:cs typeface="Consolas"/>
              <a:sym typeface="Consolas"/>
            </a:endParaRPr>
          </a:p>
          <a:p>
            <a:pPr indent="0" lvl="0" marL="0" marR="38100" rtl="0" algn="l">
              <a:lnSpc>
                <a:spcPct val="128571"/>
              </a:lnSpc>
              <a:spcBef>
                <a:spcPts val="0"/>
              </a:spcBef>
              <a:spcAft>
                <a:spcPts val="0"/>
              </a:spcAft>
              <a:buClr>
                <a:schemeClr val="dk1"/>
              </a:buClr>
              <a:buSzPts val="1100"/>
              <a:buFont typeface="Arial"/>
              <a:buNone/>
            </a:pPr>
            <a:r>
              <a:rPr lang="es-419" sz="1400">
                <a:solidFill>
                  <a:schemeClr val="dk1"/>
                </a:solidFill>
                <a:highlight>
                  <a:srgbClr val="EFEFEF"/>
                </a:highlight>
                <a:latin typeface="Consolas"/>
                <a:ea typeface="Consolas"/>
                <a:cs typeface="Consolas"/>
                <a:sym typeface="Consolas"/>
              </a:rPr>
              <a:t>-- resultado: 6</a:t>
            </a:r>
            <a:endParaRPr sz="1400">
              <a:solidFill>
                <a:schemeClr val="dk1"/>
              </a:solidFil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p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7" name="Google Shape;517;p1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2f10e762f4e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4" name="Google Shape;524;g2f10e762f4e_0_1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2f10e762f4e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9" name="Google Shape;529;g2f10e762f4e_0_1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2f10e762f4e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5" name="Google Shape;535;g2f10e762f4e_0_1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Clr>
                <a:schemeClr val="dk1"/>
              </a:buClr>
              <a:buSzPts val="1100"/>
              <a:buFont typeface="Arial"/>
              <a:buNone/>
            </a:pPr>
            <a:r>
              <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p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2" name="Google Shape;542;p1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Actividades en clase.</a:t>
            </a:r>
            <a:endParaRPr>
              <a:latin typeface="DM Sans"/>
              <a:ea typeface="DM Sans"/>
              <a:cs typeface="DM Sans"/>
              <a:sym typeface="DM Sans"/>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p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2" name="Google Shape;552;p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las subsiguientes slides de Actividades en clase.</a:t>
            </a:r>
            <a:endParaRPr>
              <a:latin typeface="DM Sans"/>
              <a:ea typeface="DM Sans"/>
              <a:cs typeface="DM Sans"/>
              <a:sym typeface="DM Sans"/>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3" name="Google Shape;563;p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419">
                <a:solidFill>
                  <a:schemeClr val="dk1"/>
                </a:solidFill>
                <a:latin typeface="DM Sans"/>
                <a:ea typeface="DM Sans"/>
                <a:cs typeface="DM Sans"/>
                <a:sym typeface="DM Sans"/>
              </a:rPr>
              <a:t>Colocar el link de los recursos en el nombre de cada uno, así son autocontenidos y transparentes. </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que los estudiantes puedan explorar en sus casas los recursos vistos en clase: libros, artículos, herramientas, websites, videos (ajenos a Coder)</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rPr lang="es-419">
                <a:solidFill>
                  <a:schemeClr val="dk1"/>
                </a:solidFill>
                <a:latin typeface="DM Sans"/>
                <a:ea typeface="DM Sans"/>
                <a:cs typeface="DM Sans"/>
                <a:sym typeface="DM Sans"/>
              </a:rPr>
              <a:t>Enviar el contenido a integrar a </a:t>
            </a:r>
            <a:r>
              <a:rPr lang="es-419" u="sng">
                <a:solidFill>
                  <a:schemeClr val="hlink"/>
                </a:solidFill>
                <a:latin typeface="DM Sans"/>
                <a:ea typeface="DM Sans"/>
                <a:cs typeface="DM Sans"/>
                <a:sym typeface="DM Sans"/>
                <a:hlinkClick r:id="rId2"/>
              </a:rPr>
              <a:t>contenidos@coderhouse.com</a:t>
            </a:r>
            <a:r>
              <a:rPr lang="es-419">
                <a:solidFill>
                  <a:schemeClr val="dk1"/>
                </a:solidFill>
                <a:latin typeface="DM Sans"/>
                <a:ea typeface="DM Sans"/>
                <a:cs typeface="DM Sans"/>
                <a:sym typeface="DM Sans"/>
              </a:rPr>
              <a:t> para que lo podamos incluir en el Repositorio.</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b="1" lang="es-419">
                <a:solidFill>
                  <a:schemeClr val="accent1"/>
                </a:solidFill>
                <a:latin typeface="DM Sans"/>
                <a:ea typeface="DM Sans"/>
                <a:cs typeface="DM Sans"/>
                <a:sym typeface="DM Sans"/>
              </a:rPr>
              <a:t>El material recomendado es únicamente a modo de sugerencia.</a:t>
            </a:r>
            <a:br>
              <a:rPr b="1" lang="es-419">
                <a:solidFill>
                  <a:schemeClr val="accent1"/>
                </a:solidFill>
                <a:latin typeface="DM Sans"/>
                <a:ea typeface="DM Sans"/>
                <a:cs typeface="DM Sans"/>
                <a:sym typeface="DM Sans"/>
              </a:rPr>
            </a:br>
            <a:r>
              <a:rPr b="1" lang="es-419">
                <a:solidFill>
                  <a:schemeClr val="accent1"/>
                </a:solidFill>
                <a:latin typeface="DM Sans"/>
                <a:ea typeface="DM Sans"/>
                <a:cs typeface="DM Sans"/>
                <a:sym typeface="DM Sans"/>
              </a:rPr>
              <a:t>Coderhouse no brinda este material por estar sujeto a derechos de autor.</a:t>
            </a:r>
            <a:endParaRPr>
              <a:solidFill>
                <a:schemeClr val="accent1"/>
              </a:solidFill>
              <a:latin typeface="DM Sans"/>
              <a:ea typeface="DM Sans"/>
              <a:cs typeface="DM Sans"/>
              <a:sym typeface="DM Sans"/>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p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4" name="Google Shape;574;p1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Obligatoria. Se sugiere ubicar al finalizar la explicación de algún tema, para abrir formalmente el espacio de preguntas y ordenar la interacción.</a:t>
            </a:r>
            <a:endParaRPr>
              <a:latin typeface="DM Sans"/>
              <a:ea typeface="DM Sans"/>
              <a:cs typeface="DM Sans"/>
              <a:sym typeface="DM Sans"/>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p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9" name="Google Shape;579;p1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p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4" name="Google Shape;584;p1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Obligatoria siempre. Completar el resumen con palabras claves de lo visto. En caso de cerrar con el “mapa de conceptos” se puede sacar. </a:t>
            </a:r>
            <a:endParaRPr>
              <a:latin typeface="DM Sans"/>
              <a:ea typeface="DM Sans"/>
              <a:cs typeface="DM Sans"/>
              <a:sym typeface="DM San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2f10e762f4e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2f10e762f4e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f10e762f4e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f10e762f4e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419">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419">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6.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png"/><Relationship Id="rId3"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 Id="rId3"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 Id="rId3"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1.png"/><Relationship Id="rId3"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7.png"/><Relationship Id="rId3"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0.png"/><Relationship Id="rId3"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9.png"/><Relationship Id="rId3"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6.png"/><Relationship Id="rId3"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 Id="rId3"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 Id="rId3"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png"/><Relationship Id="rId3"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9" name="Shape 9"/>
        <p:cNvGrpSpPr/>
        <p:nvPr/>
      </p:nvGrpSpPr>
      <p:grpSpPr>
        <a:xfrm>
          <a:off x="0" y="0"/>
          <a:ext cx="0" cy="0"/>
          <a:chOff x="0" y="0"/>
          <a:chExt cx="0" cy="0"/>
        </a:xfrm>
      </p:grpSpPr>
      <p:pic>
        <p:nvPicPr>
          <p:cNvPr id="10" name="Google Shape;10;p2"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11"/>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 name="Google Shape;31;p11"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3 1">
  <p:cSld name="SECTION_HEADER_1_1_1_1_1_3">
    <p:bg>
      <p:bgPr>
        <a:blipFill>
          <a:blip r:embed="rId2">
            <a:alphaModFix/>
          </a:blip>
          <a:stretch>
            <a:fillRect/>
          </a:stretch>
        </a:blipFill>
      </p:bgPr>
    </p:bg>
    <p:spTree>
      <p:nvGrpSpPr>
        <p:cNvPr id="32" name="Shape 32"/>
        <p:cNvGrpSpPr/>
        <p:nvPr/>
      </p:nvGrpSpPr>
      <p:grpSpPr>
        <a:xfrm>
          <a:off x="0" y="0"/>
          <a:ext cx="0" cy="0"/>
          <a:chOff x="0" y="0"/>
          <a:chExt cx="0" cy="0"/>
        </a:xfrm>
      </p:grpSpPr>
      <p:pic>
        <p:nvPicPr>
          <p:cNvPr id="33" name="Google Shape;33;p12"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34" name="Shape 34"/>
        <p:cNvGrpSpPr/>
        <p:nvPr/>
      </p:nvGrpSpPr>
      <p:grpSpPr>
        <a:xfrm>
          <a:off x="0" y="0"/>
          <a:ext cx="0" cy="0"/>
          <a:chOff x="0" y="0"/>
          <a:chExt cx="0" cy="0"/>
        </a:xfrm>
      </p:grpSpPr>
      <p:pic>
        <p:nvPicPr>
          <p:cNvPr id="35" name="Google Shape;35;p13"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0" name="Shape 40"/>
        <p:cNvGrpSpPr/>
        <p:nvPr/>
      </p:nvGrpSpPr>
      <p:grpSpPr>
        <a:xfrm>
          <a:off x="0" y="0"/>
          <a:ext cx="0" cy="0"/>
          <a:chOff x="0" y="0"/>
          <a:chExt cx="0" cy="0"/>
        </a:xfrm>
      </p:grpSpPr>
      <p:sp>
        <p:nvSpPr>
          <p:cNvPr id="41" name="Google Shape;41;p1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42" name="Google Shape;42;p1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3" name="Google Shape;43;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44" name="Shape 44"/>
        <p:cNvGrpSpPr/>
        <p:nvPr/>
      </p:nvGrpSpPr>
      <p:grpSpPr>
        <a:xfrm>
          <a:off x="0" y="0"/>
          <a:ext cx="0" cy="0"/>
          <a:chOff x="0" y="0"/>
          <a:chExt cx="0" cy="0"/>
        </a:xfrm>
      </p:grpSpPr>
      <p:pic>
        <p:nvPicPr>
          <p:cNvPr id="45" name="Google Shape;45;p16"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46" name="Shape 46"/>
        <p:cNvGrpSpPr/>
        <p:nvPr/>
      </p:nvGrpSpPr>
      <p:grpSpPr>
        <a:xfrm>
          <a:off x="0" y="0"/>
          <a:ext cx="0" cy="0"/>
          <a:chOff x="0" y="0"/>
          <a:chExt cx="0" cy="0"/>
        </a:xfrm>
      </p:grpSpPr>
      <p:pic>
        <p:nvPicPr>
          <p:cNvPr id="47" name="Google Shape;47;p17"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48" name="Shape 48"/>
        <p:cNvGrpSpPr/>
        <p:nvPr/>
      </p:nvGrpSpPr>
      <p:grpSpPr>
        <a:xfrm>
          <a:off x="0" y="0"/>
          <a:ext cx="0" cy="0"/>
          <a:chOff x="0" y="0"/>
          <a:chExt cx="0" cy="0"/>
        </a:xfrm>
      </p:grpSpPr>
      <p:pic>
        <p:nvPicPr>
          <p:cNvPr id="49" name="Google Shape;49;p18" title="logo coderhouse"/>
          <p:cNvPicPr preferRelativeResize="0"/>
          <p:nvPr/>
        </p:nvPicPr>
        <p:blipFill rotWithShape="1">
          <a:blip r:embed="rId3">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0" name="Shape 50"/>
        <p:cNvGrpSpPr/>
        <p:nvPr/>
      </p:nvGrpSpPr>
      <p:grpSpPr>
        <a:xfrm>
          <a:off x="0" y="0"/>
          <a:ext cx="0" cy="0"/>
          <a:chOff x="0" y="0"/>
          <a:chExt cx="0" cy="0"/>
        </a:xfrm>
      </p:grpSpPr>
      <p:sp>
        <p:nvSpPr>
          <p:cNvPr id="51" name="Google Shape;51;p1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2" name="Google Shape;52;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3" name="Shape 53"/>
        <p:cNvGrpSpPr/>
        <p:nvPr/>
      </p:nvGrpSpPr>
      <p:grpSpPr>
        <a:xfrm>
          <a:off x="0" y="0"/>
          <a:ext cx="0" cy="0"/>
          <a:chOff x="0" y="0"/>
          <a:chExt cx="0" cy="0"/>
        </a:xfrm>
      </p:grpSpPr>
      <p:sp>
        <p:nvSpPr>
          <p:cNvPr id="54" name="Google Shape;54;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5" name="Google Shape;55;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6" name="Google Shape;56;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9" name="Google Shape;59;p2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0" name="Google Shape;60;p2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1" name="Google Shape;61;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11" name="Shape 11"/>
        <p:cNvGrpSpPr/>
        <p:nvPr/>
      </p:nvGrpSpPr>
      <p:grpSpPr>
        <a:xfrm>
          <a:off x="0" y="0"/>
          <a:ext cx="0" cy="0"/>
          <a:chOff x="0" y="0"/>
          <a:chExt cx="0" cy="0"/>
        </a:xfrm>
      </p:grpSpPr>
      <p:pic>
        <p:nvPicPr>
          <p:cNvPr id="12" name="Google Shape;12;p3" title="logo coderhouse"/>
          <p:cNvPicPr preferRelativeResize="0"/>
          <p:nvPr/>
        </p:nvPicPr>
        <p:blipFill rotWithShape="1">
          <a:blip r:embed="rId3">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2" name="Shape 62"/>
        <p:cNvGrpSpPr/>
        <p:nvPr/>
      </p:nvGrpSpPr>
      <p:grpSpPr>
        <a:xfrm>
          <a:off x="0" y="0"/>
          <a:ext cx="0" cy="0"/>
          <a:chOff x="0" y="0"/>
          <a:chExt cx="0" cy="0"/>
        </a:xfrm>
      </p:grpSpPr>
      <p:sp>
        <p:nvSpPr>
          <p:cNvPr id="63" name="Google Shape;63;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4" name="Google Shape;64;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5" name="Shape 65"/>
        <p:cNvGrpSpPr/>
        <p:nvPr/>
      </p:nvGrpSpPr>
      <p:grpSpPr>
        <a:xfrm>
          <a:off x="0" y="0"/>
          <a:ext cx="0" cy="0"/>
          <a:chOff x="0" y="0"/>
          <a:chExt cx="0" cy="0"/>
        </a:xfrm>
      </p:grpSpPr>
      <p:sp>
        <p:nvSpPr>
          <p:cNvPr id="66" name="Google Shape;66;p2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7" name="Google Shape;67;p2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8" name="Google Shape;68;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sp>
        <p:nvSpPr>
          <p:cNvPr id="70" name="Google Shape;70;p2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71" name="Google Shape;71;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2" name="Shape 72"/>
        <p:cNvGrpSpPr/>
        <p:nvPr/>
      </p:nvGrpSpPr>
      <p:grpSpPr>
        <a:xfrm>
          <a:off x="0" y="0"/>
          <a:ext cx="0" cy="0"/>
          <a:chOff x="0" y="0"/>
          <a:chExt cx="0" cy="0"/>
        </a:xfrm>
      </p:grpSpPr>
      <p:sp>
        <p:nvSpPr>
          <p:cNvPr id="73" name="Google Shape;73;p2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75" name="Google Shape;75;p2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6" name="Google Shape;76;p2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77" name="Google Shape;77;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8" name="Shape 78"/>
        <p:cNvGrpSpPr/>
        <p:nvPr/>
      </p:nvGrpSpPr>
      <p:grpSpPr>
        <a:xfrm>
          <a:off x="0" y="0"/>
          <a:ext cx="0" cy="0"/>
          <a:chOff x="0" y="0"/>
          <a:chExt cx="0" cy="0"/>
        </a:xfrm>
      </p:grpSpPr>
      <p:sp>
        <p:nvSpPr>
          <p:cNvPr id="79" name="Google Shape;79;p2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80" name="Google Shape;80;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1" name="Shape 81"/>
        <p:cNvGrpSpPr/>
        <p:nvPr/>
      </p:nvGrpSpPr>
      <p:grpSpPr>
        <a:xfrm>
          <a:off x="0" y="0"/>
          <a:ext cx="0" cy="0"/>
          <a:chOff x="0" y="0"/>
          <a:chExt cx="0" cy="0"/>
        </a:xfrm>
      </p:grpSpPr>
      <p:sp>
        <p:nvSpPr>
          <p:cNvPr id="82" name="Google Shape;82;p2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3" name="Google Shape;83;p2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84" name="Google Shape;84;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5" name="Shape 85"/>
        <p:cNvGrpSpPr/>
        <p:nvPr/>
      </p:nvGrpSpPr>
      <p:grpSpPr>
        <a:xfrm>
          <a:off x="0" y="0"/>
          <a:ext cx="0" cy="0"/>
          <a:chOff x="0" y="0"/>
          <a:chExt cx="0" cy="0"/>
        </a:xfrm>
      </p:grpSpPr>
      <p:sp>
        <p:nvSpPr>
          <p:cNvPr id="86" name="Google Shape;86;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co 1" type="title">
  <p:cSld name="TITLE">
    <p:spTree>
      <p:nvGrpSpPr>
        <p:cNvPr id="91" name="Shape 91"/>
        <p:cNvGrpSpPr/>
        <p:nvPr/>
      </p:nvGrpSpPr>
      <p:grpSpPr>
        <a:xfrm>
          <a:off x="0" y="0"/>
          <a:ext cx="0" cy="0"/>
          <a:chOff x="0" y="0"/>
          <a:chExt cx="0" cy="0"/>
        </a:xfrm>
      </p:grpSpPr>
      <p:sp>
        <p:nvSpPr>
          <p:cNvPr id="92" name="Google Shape;92;p3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000"/>
              <a:buFont typeface="DM Sans"/>
              <a:buNone/>
              <a:defRPr b="1" sz="4000">
                <a:latin typeface="DM Sans"/>
                <a:ea typeface="DM Sans"/>
                <a:cs typeface="DM Sans"/>
                <a:sym typeface="DM Sans"/>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3" name="Google Shape;93;p3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000"/>
              <a:buFont typeface="Helvetica Neue Light"/>
              <a:buNone/>
              <a:defRPr sz="2000">
                <a:latin typeface="Helvetica Neue Light"/>
                <a:ea typeface="Helvetica Neue Light"/>
                <a:cs typeface="Helvetica Neue Light"/>
                <a:sym typeface="Helvetica Neue 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pic>
        <p:nvPicPr>
          <p:cNvPr id="94" name="Google Shape;94;p30" title="logo CoderHouse"/>
          <p:cNvPicPr preferRelativeResize="0"/>
          <p:nvPr/>
        </p:nvPicPr>
        <p:blipFill>
          <a:blip r:embed="rId2">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95" name="Shape 95"/>
        <p:cNvGrpSpPr/>
        <p:nvPr/>
      </p:nvGrpSpPr>
      <p:grpSpPr>
        <a:xfrm>
          <a:off x="0" y="0"/>
          <a:ext cx="0" cy="0"/>
          <a:chOff x="0" y="0"/>
          <a:chExt cx="0" cy="0"/>
        </a:xfrm>
      </p:grpSpPr>
      <p:pic>
        <p:nvPicPr>
          <p:cNvPr id="96" name="Google Shape;96;p31" title="logo coderhouse"/>
          <p:cNvPicPr preferRelativeResize="0"/>
          <p:nvPr/>
        </p:nvPicPr>
        <p:blipFill>
          <a:blip r:embed="rId3">
            <a:alphaModFix/>
          </a:blip>
          <a:stretch>
            <a:fillRect/>
          </a:stretch>
        </p:blipFill>
        <p:spPr>
          <a:xfrm>
            <a:off x="7874775" y="4720250"/>
            <a:ext cx="1024025" cy="21162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97" name="Shape 97"/>
        <p:cNvGrpSpPr/>
        <p:nvPr/>
      </p:nvGrpSpPr>
      <p:grpSpPr>
        <a:xfrm>
          <a:off x="0" y="0"/>
          <a:ext cx="0" cy="0"/>
          <a:chOff x="0" y="0"/>
          <a:chExt cx="0" cy="0"/>
        </a:xfrm>
      </p:grpSpPr>
      <p:pic>
        <p:nvPicPr>
          <p:cNvPr id="98" name="Google Shape;98;p32"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
        <p:nvSpPr>
          <p:cNvPr id="99" name="Google Shape;99;p32"/>
          <p:cNvSpPr/>
          <p:nvPr/>
        </p:nvSpPr>
        <p:spPr>
          <a:xfrm>
            <a:off x="1089900" y="995400"/>
            <a:ext cx="6964200" cy="3152700"/>
          </a:xfrm>
          <a:prstGeom prst="rect">
            <a:avLst/>
          </a:prstGeom>
          <a:solidFill>
            <a:srgbClr val="B5B5B5">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13" name="Shape 13"/>
        <p:cNvGrpSpPr/>
        <p:nvPr/>
      </p:nvGrpSpPr>
      <p:grpSpPr>
        <a:xfrm>
          <a:off x="0" y="0"/>
          <a:ext cx="0" cy="0"/>
          <a:chOff x="0" y="0"/>
          <a:chExt cx="0" cy="0"/>
        </a:xfrm>
      </p:grpSpPr>
      <p:pic>
        <p:nvPicPr>
          <p:cNvPr id="14" name="Google Shape;14;p4"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1">
  <p:cSld name="SECTION_HEADER_1_1_1">
    <p:bg>
      <p:bgPr>
        <a:blipFill>
          <a:blip r:embed="rId2">
            <a:alphaModFix/>
          </a:blip>
          <a:stretch>
            <a:fillRect/>
          </a:stretch>
        </a:blipFill>
      </p:bgPr>
    </p:bg>
    <p:spTree>
      <p:nvGrpSpPr>
        <p:cNvPr id="100" name="Shape 100"/>
        <p:cNvGrpSpPr/>
        <p:nvPr/>
      </p:nvGrpSpPr>
      <p:grpSpPr>
        <a:xfrm>
          <a:off x="0" y="0"/>
          <a:ext cx="0" cy="0"/>
          <a:chOff x="0" y="0"/>
          <a:chExt cx="0" cy="0"/>
        </a:xfrm>
      </p:grpSpPr>
      <p:pic>
        <p:nvPicPr>
          <p:cNvPr id="101" name="Google Shape;101;p33"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adro">
  <p:cSld name="SECTION_HEADER_1_1_1_1_1_1">
    <p:bg>
      <p:bgPr>
        <a:blipFill>
          <a:blip r:embed="rId2">
            <a:alphaModFix/>
          </a:blip>
          <a:stretch>
            <a:fillRect/>
          </a:stretch>
        </a:blipFill>
      </p:bgPr>
    </p:bg>
    <p:spTree>
      <p:nvGrpSpPr>
        <p:cNvPr id="102" name="Shape 102"/>
        <p:cNvGrpSpPr/>
        <p:nvPr/>
      </p:nvGrpSpPr>
      <p:grpSpPr>
        <a:xfrm>
          <a:off x="0" y="0"/>
          <a:ext cx="0" cy="0"/>
          <a:chOff x="0" y="0"/>
          <a:chExt cx="0" cy="0"/>
        </a:xfrm>
      </p:grpSpPr>
      <p:pic>
        <p:nvPicPr>
          <p:cNvPr id="103" name="Google Shape;103;p34"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
    <p:bg>
      <p:bgPr>
        <a:blipFill>
          <a:blip r:embed="rId2">
            <a:alphaModFix/>
          </a:blip>
          <a:stretch>
            <a:fillRect/>
          </a:stretch>
        </a:blipFill>
      </p:bgPr>
    </p:bg>
    <p:spTree>
      <p:nvGrpSpPr>
        <p:cNvPr id="104" name="Shape 104"/>
        <p:cNvGrpSpPr/>
        <p:nvPr/>
      </p:nvGrpSpPr>
      <p:grpSpPr>
        <a:xfrm>
          <a:off x="0" y="0"/>
          <a:ext cx="0" cy="0"/>
          <a:chOff x="0" y="0"/>
          <a:chExt cx="0" cy="0"/>
        </a:xfrm>
      </p:grpSpPr>
      <p:sp>
        <p:nvSpPr>
          <p:cNvPr id="105" name="Google Shape;105;p35"/>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6" name="Google Shape;106;p35"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107" name="Shape 107"/>
        <p:cNvGrpSpPr/>
        <p:nvPr/>
      </p:nvGrpSpPr>
      <p:grpSpPr>
        <a:xfrm>
          <a:off x="0" y="0"/>
          <a:ext cx="0" cy="0"/>
          <a:chOff x="0" y="0"/>
          <a:chExt cx="0" cy="0"/>
        </a:xfrm>
      </p:grpSpPr>
      <p:pic>
        <p:nvPicPr>
          <p:cNvPr id="108" name="Google Shape;108;p36" title="logo coderhouse"/>
          <p:cNvPicPr preferRelativeResize="0"/>
          <p:nvPr/>
        </p:nvPicPr>
        <p:blipFill>
          <a:blip r:embed="rId2">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109" name="Shape 109"/>
        <p:cNvGrpSpPr/>
        <p:nvPr/>
      </p:nvGrpSpPr>
      <p:grpSpPr>
        <a:xfrm>
          <a:off x="0" y="0"/>
          <a:ext cx="0" cy="0"/>
          <a:chOff x="0" y="0"/>
          <a:chExt cx="0" cy="0"/>
        </a:xfrm>
      </p:grpSpPr>
      <p:pic>
        <p:nvPicPr>
          <p:cNvPr id="110" name="Google Shape;110;p37"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111" name="Shape 111"/>
        <p:cNvGrpSpPr/>
        <p:nvPr/>
      </p:nvGrpSpPr>
      <p:grpSpPr>
        <a:xfrm>
          <a:off x="0" y="0"/>
          <a:ext cx="0" cy="0"/>
          <a:chOff x="0" y="0"/>
          <a:chExt cx="0" cy="0"/>
        </a:xfrm>
      </p:grpSpPr>
      <p:pic>
        <p:nvPicPr>
          <p:cNvPr id="112" name="Google Shape;112;p38"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5">
  <p:cSld name="SECTION_HEADER_1_1_1_1_1_1_1_1_1_8">
    <p:bg>
      <p:bgPr>
        <a:blipFill>
          <a:blip r:embed="rId2">
            <a:alphaModFix/>
          </a:blip>
          <a:stretch>
            <a:fillRect/>
          </a:stretch>
        </a:blipFill>
      </p:bgPr>
    </p:bg>
    <p:spTree>
      <p:nvGrpSpPr>
        <p:cNvPr id="113" name="Shape 113"/>
        <p:cNvGrpSpPr/>
        <p:nvPr/>
      </p:nvGrpSpPr>
      <p:grpSpPr>
        <a:xfrm>
          <a:off x="0" y="0"/>
          <a:ext cx="0" cy="0"/>
          <a:chOff x="0" y="0"/>
          <a:chExt cx="0" cy="0"/>
        </a:xfrm>
      </p:grpSpPr>
      <p:pic>
        <p:nvPicPr>
          <p:cNvPr id="114" name="Google Shape;114;p39"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1 1">
  <p:cSld name="SECTION_HEADER_1_1_3">
    <p:bg>
      <p:bgPr>
        <a:blipFill>
          <a:blip r:embed="rId2">
            <a:alphaModFix/>
          </a:blip>
          <a:stretch>
            <a:fillRect/>
          </a:stretch>
        </a:blipFill>
      </p:bgPr>
    </p:bg>
    <p:spTree>
      <p:nvGrpSpPr>
        <p:cNvPr id="115" name="Shape 115"/>
        <p:cNvGrpSpPr/>
        <p:nvPr/>
      </p:nvGrpSpPr>
      <p:grpSpPr>
        <a:xfrm>
          <a:off x="0" y="0"/>
          <a:ext cx="0" cy="0"/>
          <a:chOff x="0" y="0"/>
          <a:chExt cx="0" cy="0"/>
        </a:xfrm>
      </p:grpSpPr>
      <p:pic>
        <p:nvPicPr>
          <p:cNvPr id="116" name="Google Shape;116;p40"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
        <p:nvSpPr>
          <p:cNvPr id="117" name="Google Shape;117;p40"/>
          <p:cNvSpPr/>
          <p:nvPr/>
        </p:nvSpPr>
        <p:spPr>
          <a:xfrm>
            <a:off x="1089900" y="995400"/>
            <a:ext cx="6964200" cy="3152700"/>
          </a:xfrm>
          <a:prstGeom prst="rect">
            <a:avLst/>
          </a:prstGeom>
          <a:solidFill>
            <a:srgbClr val="B5B5B5">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2">
  <p:cSld name="SECTION_HEADER_1_1_4">
    <p:bg>
      <p:bgPr>
        <a:blipFill>
          <a:blip r:embed="rId2">
            <a:alphaModFix/>
          </a:blip>
          <a:stretch>
            <a:fillRect/>
          </a:stretch>
        </a:blipFill>
      </p:bgPr>
    </p:bg>
    <p:spTree>
      <p:nvGrpSpPr>
        <p:cNvPr id="118" name="Shape 118"/>
        <p:cNvGrpSpPr/>
        <p:nvPr/>
      </p:nvGrpSpPr>
      <p:grpSpPr>
        <a:xfrm>
          <a:off x="0" y="0"/>
          <a:ext cx="0" cy="0"/>
          <a:chOff x="0" y="0"/>
          <a:chExt cx="0" cy="0"/>
        </a:xfrm>
      </p:grpSpPr>
      <p:pic>
        <p:nvPicPr>
          <p:cNvPr id="119" name="Google Shape;119;p41" title="logo coderhouse"/>
          <p:cNvPicPr preferRelativeResize="0"/>
          <p:nvPr/>
        </p:nvPicPr>
        <p:blipFill>
          <a:blip r:embed="rId3">
            <a:alphaModFix/>
          </a:blip>
          <a:stretch>
            <a:fillRect/>
          </a:stretch>
        </p:blipFill>
        <p:spPr>
          <a:xfrm>
            <a:off x="7811413" y="4692275"/>
            <a:ext cx="1150750" cy="267575"/>
          </a:xfrm>
          <a:prstGeom prst="rect">
            <a:avLst/>
          </a:prstGeom>
          <a:noFill/>
          <a:ln>
            <a:noFill/>
          </a:ln>
        </p:spPr>
      </p:pic>
      <p:sp>
        <p:nvSpPr>
          <p:cNvPr id="120" name="Google Shape;120;p41"/>
          <p:cNvSpPr/>
          <p:nvPr/>
        </p:nvSpPr>
        <p:spPr>
          <a:xfrm>
            <a:off x="1089900" y="995400"/>
            <a:ext cx="6964200" cy="3152700"/>
          </a:xfrm>
          <a:prstGeom prst="rect">
            <a:avLst/>
          </a:prstGeom>
          <a:solidFill>
            <a:srgbClr val="B5B5B5">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15" name="Shape 15"/>
        <p:cNvGrpSpPr/>
        <p:nvPr/>
      </p:nvGrpSpPr>
      <p:grpSpPr>
        <a:xfrm>
          <a:off x="0" y="0"/>
          <a:ext cx="0" cy="0"/>
          <a:chOff x="0" y="0"/>
          <a:chExt cx="0" cy="0"/>
        </a:xfrm>
      </p:grpSpPr>
      <p:pic>
        <p:nvPicPr>
          <p:cNvPr id="16" name="Google Shape;16;p5"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17" name="Shape 17"/>
        <p:cNvGrpSpPr/>
        <p:nvPr/>
      </p:nvGrpSpPr>
      <p:grpSpPr>
        <a:xfrm>
          <a:off x="0" y="0"/>
          <a:ext cx="0" cy="0"/>
          <a:chOff x="0" y="0"/>
          <a:chExt cx="0" cy="0"/>
        </a:xfrm>
      </p:grpSpPr>
      <p:pic>
        <p:nvPicPr>
          <p:cNvPr id="18" name="Google Shape;18;p6"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adro">
  <p:cSld name="SECTION_HEADER_1_1_1_1_1_1">
    <p:bg>
      <p:bgPr>
        <a:blipFill>
          <a:blip r:embed="rId2">
            <a:alphaModFix/>
          </a:blip>
          <a:stretch>
            <a:fillRect/>
          </a:stretch>
        </a:blipFill>
      </p:bgPr>
    </p:bg>
    <p:spTree>
      <p:nvGrpSpPr>
        <p:cNvPr id="19" name="Shape 19"/>
        <p:cNvGrpSpPr/>
        <p:nvPr/>
      </p:nvGrpSpPr>
      <p:grpSpPr>
        <a:xfrm>
          <a:off x="0" y="0"/>
          <a:ext cx="0" cy="0"/>
          <a:chOff x="0" y="0"/>
          <a:chExt cx="0" cy="0"/>
        </a:xfrm>
      </p:grpSpPr>
      <p:pic>
        <p:nvPicPr>
          <p:cNvPr id="20" name="Google Shape;20;p7"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2">
  <p:cSld name="SECTION_HEADER_1_1_1_1">
    <p:bg>
      <p:bgPr>
        <a:blipFill>
          <a:blip r:embed="rId2">
            <a:alphaModFix/>
          </a:blip>
          <a:stretch>
            <a:fillRect/>
          </a:stretch>
        </a:blipFill>
      </p:bgPr>
    </p:bg>
    <p:spTree>
      <p:nvGrpSpPr>
        <p:cNvPr id="21" name="Shape 21"/>
        <p:cNvGrpSpPr/>
        <p:nvPr/>
      </p:nvGrpSpPr>
      <p:grpSpPr>
        <a:xfrm>
          <a:off x="0" y="0"/>
          <a:ext cx="0" cy="0"/>
          <a:chOff x="0" y="0"/>
          <a:chExt cx="0" cy="0"/>
        </a:xfrm>
      </p:grpSpPr>
      <p:pic>
        <p:nvPicPr>
          <p:cNvPr id="22" name="Google Shape;22;p8"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co 1" type="title">
  <p:cSld name="TITLE">
    <p:spTree>
      <p:nvGrpSpPr>
        <p:cNvPr id="23" name="Shape 23"/>
        <p:cNvGrpSpPr/>
        <p:nvPr/>
      </p:nvGrpSpPr>
      <p:grpSpPr>
        <a:xfrm>
          <a:off x="0" y="0"/>
          <a:ext cx="0" cy="0"/>
          <a:chOff x="0" y="0"/>
          <a:chExt cx="0" cy="0"/>
        </a:xfrm>
      </p:grpSpPr>
      <p:sp>
        <p:nvSpPr>
          <p:cNvPr id="24" name="Google Shape;24;p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000"/>
              <a:buFont typeface="DM Sans"/>
              <a:buNone/>
              <a:defRPr b="1" sz="4000">
                <a:latin typeface="DM Sans"/>
                <a:ea typeface="DM Sans"/>
                <a:cs typeface="DM Sans"/>
                <a:sym typeface="DM Sans"/>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5" name="Google Shape;25;p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000"/>
              <a:buFont typeface="Helvetica Neue Light"/>
              <a:buNone/>
              <a:defRPr sz="2000">
                <a:latin typeface="Helvetica Neue Light"/>
                <a:ea typeface="Helvetica Neue Light"/>
                <a:cs typeface="Helvetica Neue Light"/>
                <a:sym typeface="Helvetica Neue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26" name="Google Shape;26;p9"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3">
  <p:cSld name="SECTION_HEADER_1_1_1_1_1">
    <p:bg>
      <p:bgPr>
        <a:blipFill>
          <a:blip r:embed="rId2">
            <a:alphaModFix/>
          </a:blip>
          <a:stretch>
            <a:fillRect/>
          </a:stretch>
        </a:blipFill>
      </p:bgPr>
    </p:bg>
    <p:spTree>
      <p:nvGrpSpPr>
        <p:cNvPr id="27" name="Shape 27"/>
        <p:cNvGrpSpPr/>
        <p:nvPr/>
      </p:nvGrpSpPr>
      <p:grpSpPr>
        <a:xfrm>
          <a:off x="0" y="0"/>
          <a:ext cx="0" cy="0"/>
          <a:chOff x="0" y="0"/>
          <a:chExt cx="0" cy="0"/>
        </a:xfrm>
      </p:grpSpPr>
      <p:pic>
        <p:nvPicPr>
          <p:cNvPr id="28" name="Google Shape;28;p10"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5" Type="http://schemas.openxmlformats.org/officeDocument/2006/relationships/theme" Target="../theme/theme1.xml"/><Relationship Id="rId14" Type="http://schemas.openxmlformats.org/officeDocument/2006/relationships/slideLayout" Target="../slideLayouts/slideLayout2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7.xml"/><Relationship Id="rId10" Type="http://schemas.openxmlformats.org/officeDocument/2006/relationships/slideLayout" Target="../slideLayouts/slideLayout36.xml"/><Relationship Id="rId13" Type="http://schemas.openxmlformats.org/officeDocument/2006/relationships/theme" Target="../theme/theme4.xml"/><Relationship Id="rId12" Type="http://schemas.openxmlformats.org/officeDocument/2006/relationships/slideLayout" Target="../slideLayouts/slideLayout38.xml"/><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slideLayout" Target="../slideLayouts/slideLayout29.xml"/><Relationship Id="rId4" Type="http://schemas.openxmlformats.org/officeDocument/2006/relationships/slideLayout" Target="../slideLayouts/slideLayout30.xml"/><Relationship Id="rId9" Type="http://schemas.openxmlformats.org/officeDocument/2006/relationships/slideLayout" Target="../slideLayouts/slideLayout35.xml"/><Relationship Id="rId5" Type="http://schemas.openxmlformats.org/officeDocument/2006/relationships/slideLayout" Target="../slideLayouts/slideLayout31.xml"/><Relationship Id="rId6" Type="http://schemas.openxmlformats.org/officeDocument/2006/relationships/slideLayout" Target="../slideLayouts/slideLayout32.xml"/><Relationship Id="rId7" Type="http://schemas.openxmlformats.org/officeDocument/2006/relationships/slideLayout" Target="../slideLayouts/slideLayout33.xml"/><Relationship Id="rId8"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6" name="Shape 36"/>
        <p:cNvGrpSpPr/>
        <p:nvPr/>
      </p:nvGrpSpPr>
      <p:grpSpPr>
        <a:xfrm>
          <a:off x="0" y="0"/>
          <a:ext cx="0" cy="0"/>
          <a:chOff x="0" y="0"/>
          <a:chExt cx="0" cy="0"/>
        </a:xfrm>
      </p:grpSpPr>
      <p:sp>
        <p:nvSpPr>
          <p:cNvPr id="37" name="Google Shape;37;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38" name="Google Shape;38;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39" name="Google Shape;3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7" name="Shape 87"/>
        <p:cNvGrpSpPr/>
        <p:nvPr/>
      </p:nvGrpSpPr>
      <p:grpSpPr>
        <a:xfrm>
          <a:off x="0" y="0"/>
          <a:ext cx="0" cy="0"/>
          <a:chOff x="0" y="0"/>
          <a:chExt cx="0" cy="0"/>
        </a:xfrm>
      </p:grpSpPr>
      <p:sp>
        <p:nvSpPr>
          <p:cNvPr id="88" name="Google Shape;88;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89" name="Google Shape;89;p2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90" name="Google Shape;90;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4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5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5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4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5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5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5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5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3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38.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25.xml"/><Relationship Id="rId3" Type="http://schemas.openxmlformats.org/officeDocument/2006/relationships/image" Target="../media/image3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5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5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5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 Id="rId3" Type="http://schemas.openxmlformats.org/officeDocument/2006/relationships/image" Target="../media/image3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38.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 Id="rId3" Type="http://schemas.openxmlformats.org/officeDocument/2006/relationships/image" Target="../media/image5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3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31.png"/><Relationship Id="rId4" Type="http://schemas.openxmlformats.org/officeDocument/2006/relationships/image" Target="../media/image3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 Id="rId3" Type="http://schemas.openxmlformats.org/officeDocument/2006/relationships/hyperlink" Target="https://dev.mysql.com/doc/refman/8.0/en/string-functions.html"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 Id="rId3" Type="http://schemas.openxmlformats.org/officeDocument/2006/relationships/image" Target="../media/image5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 Id="rId3" Type="http://schemas.openxmlformats.org/officeDocument/2006/relationships/hyperlink" Target="https://dev.mysql.com/doc/refman/8.0/en/mathematical-functions.html"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 Id="rId3" Type="http://schemas.openxmlformats.org/officeDocument/2006/relationships/hyperlink" Target="https://dev.mysql.com/doc/refman/8.0/en/date-and-time-functions.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31.png"/><Relationship Id="rId4" Type="http://schemas.openxmlformats.org/officeDocument/2006/relationships/image" Target="../media/image37.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0.xml"/><Relationship Id="rId3" Type="http://schemas.openxmlformats.org/officeDocument/2006/relationships/image" Target="../media/image3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 Id="rId3" Type="http://schemas.openxmlformats.org/officeDocument/2006/relationships/image" Target="../media/image38.png"/><Relationship Id="rId4" Type="http://schemas.openxmlformats.org/officeDocument/2006/relationships/image" Target="../media/image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 Id="rId3" Type="http://schemas.openxmlformats.org/officeDocument/2006/relationships/image" Target="../media/image44.png"/><Relationship Id="rId4" Type="http://schemas.openxmlformats.org/officeDocument/2006/relationships/hyperlink" Target="https://youtu.be/rGPb5E1UAJA" TargetMode="External"/><Relationship Id="rId5" Type="http://schemas.openxmlformats.org/officeDocument/2006/relationships/hyperlink" Target="https://youtu.be/cQ5SwUhbBQI"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8.xml"/><Relationship Id="rId3" Type="http://schemas.openxmlformats.org/officeDocument/2006/relationships/image" Target="../media/image3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9.png"/><Relationship Id="rId4" Type="http://schemas.openxmlformats.org/officeDocument/2006/relationships/image" Target="../media/image4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42"/>
          <p:cNvSpPr txBox="1"/>
          <p:nvPr/>
        </p:nvSpPr>
        <p:spPr>
          <a:xfrm>
            <a:off x="1461300" y="20243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419" sz="4000">
                <a:solidFill>
                  <a:srgbClr val="EAFF6A"/>
                </a:solidFill>
                <a:latin typeface="DM Sans"/>
                <a:ea typeface="DM Sans"/>
                <a:cs typeface="DM Sans"/>
                <a:sym typeface="DM Sans"/>
              </a:rPr>
              <a:t>Consultas Subconsultas y DDL</a:t>
            </a:r>
            <a:endParaRPr b="1" i="0" sz="4000" u="none" cap="none" strike="noStrike">
              <a:solidFill>
                <a:srgbClr val="EAFF6A"/>
              </a:solidFill>
              <a:latin typeface="DM Sans"/>
              <a:ea typeface="DM Sans"/>
              <a:cs typeface="DM Sans"/>
              <a:sym typeface="DM Sans"/>
            </a:endParaRPr>
          </a:p>
        </p:txBody>
      </p:sp>
      <p:sp>
        <p:nvSpPr>
          <p:cNvPr id="126" name="Google Shape;126;p42"/>
          <p:cNvSpPr txBox="1"/>
          <p:nvPr/>
        </p:nvSpPr>
        <p:spPr>
          <a:xfrm>
            <a:off x="1461300" y="1436650"/>
            <a:ext cx="62214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1" lang="es-419" sz="1800">
                <a:solidFill>
                  <a:schemeClr val="lt1"/>
                </a:solidFill>
                <a:latin typeface="DM Sans"/>
                <a:ea typeface="DM Sans"/>
                <a:cs typeface="DM Sans"/>
                <a:sym typeface="DM Sans"/>
              </a:rPr>
              <a:t>Unidad </a:t>
            </a:r>
            <a:r>
              <a:rPr b="1" i="0" lang="es-419" sz="1800" u="none" cap="none" strike="noStrike">
                <a:solidFill>
                  <a:schemeClr val="lt1"/>
                </a:solidFill>
                <a:latin typeface="DM Sans"/>
                <a:ea typeface="DM Sans"/>
                <a:cs typeface="DM Sans"/>
                <a:sym typeface="DM Sans"/>
              </a:rPr>
              <a:t>03.</a:t>
            </a:r>
            <a:r>
              <a:rPr b="0" i="0" lang="es-419" sz="1800" u="none" cap="none" strike="noStrike">
                <a:solidFill>
                  <a:schemeClr val="lt1"/>
                </a:solidFill>
                <a:latin typeface="DM Sans"/>
                <a:ea typeface="DM Sans"/>
                <a:cs typeface="DM Sans"/>
                <a:sym typeface="DM Sans"/>
              </a:rPr>
              <a:t> SQL</a:t>
            </a:r>
            <a:endParaRPr b="0" i="0" sz="1600" u="none" cap="none" strike="noStrike">
              <a:solidFill>
                <a:schemeClr val="lt1"/>
              </a:solidFill>
              <a:latin typeface="DM Sans"/>
              <a:ea typeface="DM Sans"/>
              <a:cs typeface="DM Sans"/>
              <a:sym typeface="DM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51"/>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51"/>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UNION: ejemplo</a:t>
            </a:r>
            <a:endParaRPr b="1" i="0" sz="3500" u="none" cap="none" strike="noStrike">
              <a:solidFill>
                <a:schemeClr val="lt1"/>
              </a:solidFill>
              <a:latin typeface="DM Sans"/>
              <a:ea typeface="DM Sans"/>
              <a:cs typeface="DM Sans"/>
              <a:sym typeface="DM Sans"/>
            </a:endParaRPr>
          </a:p>
        </p:txBody>
      </p:sp>
      <p:sp>
        <p:nvSpPr>
          <p:cNvPr id="240" name="Google Shape;240;p51"/>
          <p:cNvSpPr txBox="1"/>
          <p:nvPr/>
        </p:nvSpPr>
        <p:spPr>
          <a:xfrm>
            <a:off x="1040275" y="1433125"/>
            <a:ext cx="3171300" cy="2304300"/>
          </a:xfrm>
          <a:prstGeom prst="rect">
            <a:avLst/>
          </a:prstGeom>
          <a:noFill/>
          <a:ln>
            <a:noFill/>
          </a:ln>
        </p:spPr>
        <p:txBody>
          <a:bodyPr anchorCtr="0" anchor="t" bIns="91425" lIns="91425" spcFirstLastPara="1" rIns="91425" wrap="square" tIns="91425">
            <a:spAutoFit/>
          </a:bodyPr>
          <a:lstStyle/>
          <a:p>
            <a:pPr indent="0" lvl="0" marL="0" marR="38100" rtl="0" algn="l">
              <a:lnSpc>
                <a:spcPct val="115000"/>
              </a:lnSpc>
              <a:spcBef>
                <a:spcPts val="0"/>
              </a:spcBef>
              <a:spcAft>
                <a:spcPts val="0"/>
              </a:spcAft>
              <a:buClr>
                <a:schemeClr val="dk1"/>
              </a:buClr>
              <a:buSzPts val="2000"/>
              <a:buFont typeface="Arial"/>
              <a:buNone/>
            </a:pPr>
            <a:r>
              <a:rPr b="0" i="0" lang="es-419" sz="1350" u="none" cap="none" strike="noStrike">
                <a:solidFill>
                  <a:srgbClr val="83AEFB"/>
                </a:solidFill>
                <a:latin typeface="Consolas"/>
                <a:ea typeface="Consolas"/>
                <a:cs typeface="Consolas"/>
                <a:sym typeface="Consolas"/>
              </a:rPr>
              <a:t>SELECT</a:t>
            </a:r>
            <a:r>
              <a:rPr b="0" i="0" lang="es-419" sz="1350" u="none" cap="none" strike="noStrike">
                <a:solidFill>
                  <a:srgbClr val="FFAB40"/>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id_game, name, description, id_level, id_class</a:t>
            </a:r>
            <a:r>
              <a:rPr b="0" i="0" lang="es-419" sz="1350" u="none" cap="none" strike="noStrike">
                <a:solidFill>
                  <a:schemeClr val="lt1"/>
                </a:solidFill>
                <a:latin typeface="Consolas"/>
                <a:ea typeface="Consolas"/>
                <a:cs typeface="Consolas"/>
                <a:sym typeface="Consolas"/>
              </a:rPr>
              <a:t> </a:t>
            </a:r>
            <a:endParaRPr b="0" i="0" sz="1350" u="none" cap="none" strike="noStrike">
              <a:solidFill>
                <a:schemeClr val="lt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2000"/>
              <a:buFont typeface="Arial"/>
              <a:buNone/>
            </a:pPr>
            <a:r>
              <a:rPr b="0" i="0" lang="es-419" sz="1350" u="none" cap="none" strike="noStrike">
                <a:solidFill>
                  <a:srgbClr val="83AEFB"/>
                </a:solidFill>
                <a:latin typeface="Consolas"/>
                <a:ea typeface="Consolas"/>
                <a:cs typeface="Consolas"/>
                <a:sym typeface="Consolas"/>
              </a:rPr>
              <a:t>FROM</a:t>
            </a:r>
            <a:r>
              <a:rPr b="0" i="0" lang="es-419" sz="1350" u="none" cap="none" strike="noStrike">
                <a:solidFill>
                  <a:srgbClr val="FFAB40"/>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game</a:t>
            </a:r>
            <a:endParaRPr b="0" i="0" sz="1350" u="none" cap="none" strike="noStrike">
              <a:solidFill>
                <a:schemeClr val="lt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2000"/>
              <a:buFont typeface="Arial"/>
              <a:buNone/>
            </a:pPr>
            <a:r>
              <a:rPr b="0" i="0" lang="es-419" sz="1350" u="none" cap="none" strike="noStrike">
                <a:solidFill>
                  <a:srgbClr val="83AEFB"/>
                </a:solidFill>
                <a:latin typeface="Consolas"/>
                <a:ea typeface="Consolas"/>
                <a:cs typeface="Consolas"/>
                <a:sym typeface="Consolas"/>
              </a:rPr>
              <a:t>WHERE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id_level = 1</a:t>
            </a:r>
            <a:endParaRPr b="0" i="0" sz="1350" u="none" cap="none" strike="noStrike">
              <a:solidFill>
                <a:schemeClr val="lt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2000"/>
              <a:buFont typeface="Arial"/>
              <a:buNone/>
            </a:pPr>
            <a:r>
              <a:rPr b="0" i="0" lang="es-419" sz="1350" u="none" cap="none" strike="noStrike">
                <a:solidFill>
                  <a:srgbClr val="83AEFB"/>
                </a:solidFill>
                <a:latin typeface="Consolas"/>
                <a:ea typeface="Consolas"/>
                <a:cs typeface="Consolas"/>
                <a:sym typeface="Consolas"/>
              </a:rPr>
              <a:t>UNION</a:t>
            </a:r>
            <a:r>
              <a:rPr b="0" i="0" lang="es-419" sz="1350" u="none" cap="none" strike="noStrike">
                <a:solidFill>
                  <a:srgbClr val="FFAB40"/>
                </a:solidFill>
                <a:latin typeface="Consolas"/>
                <a:ea typeface="Consolas"/>
                <a:cs typeface="Consolas"/>
                <a:sym typeface="Consolas"/>
              </a:rPr>
              <a:t> </a:t>
            </a:r>
            <a:endParaRPr b="0" i="0" sz="1350" u="none" cap="none" strike="noStrike">
              <a:solidFill>
                <a:srgbClr val="FFAB40"/>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2000"/>
              <a:buFont typeface="Arial"/>
              <a:buNone/>
            </a:pPr>
            <a:r>
              <a:rPr b="0" i="0" lang="es-419" sz="1350" u="none" cap="none" strike="noStrike">
                <a:solidFill>
                  <a:srgbClr val="83AEFB"/>
                </a:solidFill>
                <a:latin typeface="Consolas"/>
                <a:ea typeface="Consolas"/>
                <a:cs typeface="Consolas"/>
                <a:sym typeface="Consolas"/>
              </a:rPr>
              <a:t>SELECT</a:t>
            </a:r>
            <a:r>
              <a:rPr b="0" i="0" lang="es-419" sz="1350" u="none" cap="none" strike="noStrike">
                <a:solidFill>
                  <a:srgbClr val="FFAB40"/>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id_game, name, description, id_level, id_class</a:t>
            </a:r>
            <a:r>
              <a:rPr b="0" i="0" lang="es-419" sz="1350" u="none" cap="none" strike="noStrike">
                <a:solidFill>
                  <a:schemeClr val="lt1"/>
                </a:solidFill>
                <a:latin typeface="Consolas"/>
                <a:ea typeface="Consolas"/>
                <a:cs typeface="Consolas"/>
                <a:sym typeface="Consolas"/>
              </a:rPr>
              <a:t> </a:t>
            </a:r>
            <a:endParaRPr b="0" i="0" sz="1350" u="none" cap="none" strike="noStrike">
              <a:solidFill>
                <a:schemeClr val="lt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2000"/>
              <a:buFont typeface="Arial"/>
              <a:buNone/>
            </a:pPr>
            <a:r>
              <a:rPr b="0" i="0" lang="es-419" sz="1350" u="none" cap="none" strike="noStrike">
                <a:solidFill>
                  <a:srgbClr val="83AEFB"/>
                </a:solidFill>
                <a:latin typeface="Consolas"/>
                <a:ea typeface="Consolas"/>
                <a:cs typeface="Consolas"/>
                <a:sym typeface="Consolas"/>
              </a:rPr>
              <a:t>FROM</a:t>
            </a:r>
            <a:r>
              <a:rPr b="0" i="0" lang="es-419" sz="1350" u="none" cap="none" strike="noStrike">
                <a:solidFill>
                  <a:srgbClr val="FFAB40"/>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game</a:t>
            </a:r>
            <a:endParaRPr b="0" i="0" sz="1350" u="none" cap="none" strike="noStrike">
              <a:solidFill>
                <a:schemeClr val="lt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2000"/>
              <a:buFont typeface="Arial"/>
              <a:buNone/>
            </a:pPr>
            <a:r>
              <a:rPr b="0" i="0" lang="es-419" sz="1350" u="none" cap="none" strike="noStrike">
                <a:solidFill>
                  <a:srgbClr val="83AEFB"/>
                </a:solidFill>
                <a:latin typeface="Consolas"/>
                <a:ea typeface="Consolas"/>
                <a:cs typeface="Consolas"/>
                <a:sym typeface="Consolas"/>
              </a:rPr>
              <a:t>WHERE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id_level = 2;</a:t>
            </a:r>
            <a:endParaRPr b="0" i="0" sz="1350" u="none" cap="none" strike="noStrike">
              <a:solidFill>
                <a:schemeClr val="dk1"/>
              </a:solidFill>
              <a:latin typeface="Consolas"/>
              <a:ea typeface="Consolas"/>
              <a:cs typeface="Consolas"/>
              <a:sym typeface="Consolas"/>
            </a:endParaRPr>
          </a:p>
        </p:txBody>
      </p:sp>
      <p:pic>
        <p:nvPicPr>
          <p:cNvPr id="241" name="Google Shape;241;p51"/>
          <p:cNvPicPr preferRelativeResize="0"/>
          <p:nvPr/>
        </p:nvPicPr>
        <p:blipFill rotWithShape="1">
          <a:blip r:embed="rId3">
            <a:alphaModFix/>
          </a:blip>
          <a:srcRect b="0" l="0" r="0" t="0"/>
          <a:stretch/>
        </p:blipFill>
        <p:spPr>
          <a:xfrm>
            <a:off x="4478138" y="1414919"/>
            <a:ext cx="3593275" cy="286585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52"/>
          <p:cNvSpPr txBox="1"/>
          <p:nvPr/>
        </p:nvSpPr>
        <p:spPr>
          <a:xfrm>
            <a:off x="1445150" y="688825"/>
            <a:ext cx="7169400" cy="11544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419" sz="3500" u="none" cap="none" strike="noStrike">
                <a:solidFill>
                  <a:srgbClr val="EAFF6A"/>
                </a:solidFill>
                <a:latin typeface="DM Sans"/>
                <a:ea typeface="DM Sans"/>
                <a:cs typeface="DM Sans"/>
                <a:sym typeface="DM Sans"/>
              </a:rPr>
              <a:t>Repaso: principales tipos de datos</a:t>
            </a:r>
            <a:endParaRPr b="1" i="0" sz="3500" u="none" cap="none" strike="noStrike">
              <a:solidFill>
                <a:srgbClr val="EAFF6A"/>
              </a:solidFill>
              <a:latin typeface="DM Sans"/>
              <a:ea typeface="DM Sans"/>
              <a:cs typeface="DM Sans"/>
              <a:sym typeface="DM Sans"/>
            </a:endParaRPr>
          </a:p>
        </p:txBody>
      </p:sp>
      <p:grpSp>
        <p:nvGrpSpPr>
          <p:cNvPr id="247" name="Google Shape;247;p52"/>
          <p:cNvGrpSpPr/>
          <p:nvPr/>
        </p:nvGrpSpPr>
        <p:grpSpPr>
          <a:xfrm>
            <a:off x="473351" y="619523"/>
            <a:ext cx="738900" cy="738900"/>
            <a:chOff x="473351" y="619523"/>
            <a:chExt cx="738900" cy="738900"/>
          </a:xfrm>
        </p:grpSpPr>
        <p:sp>
          <p:nvSpPr>
            <p:cNvPr id="248" name="Google Shape;248;p52"/>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9" name="Google Shape;249;p52" title="ícono de repas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
        <p:nvSpPr>
          <p:cNvPr id="250" name="Google Shape;250;p52"/>
          <p:cNvSpPr txBox="1"/>
          <p:nvPr/>
        </p:nvSpPr>
        <p:spPr>
          <a:xfrm>
            <a:off x="473350" y="2292050"/>
            <a:ext cx="3834600" cy="1326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chemeClr val="lt1"/>
                </a:solidFill>
                <a:latin typeface="DM Sans"/>
                <a:ea typeface="DM Sans"/>
                <a:cs typeface="DM Sans"/>
                <a:sym typeface="DM Sans"/>
              </a:rPr>
              <a:t>Existen muchos otros tipos de datos en SQL pero, por el momento, solo nos manejaremos con los básicos.</a:t>
            </a:r>
            <a:endParaRPr b="0" i="0" sz="1350" u="none" cap="none" strike="noStrike">
              <a:solidFill>
                <a:schemeClr val="lt1"/>
              </a:solidFill>
              <a:latin typeface="DM Sans"/>
              <a:ea typeface="DM Sans"/>
              <a:cs typeface="DM Sans"/>
              <a:sym typeface="DM Sans"/>
            </a:endParaRPr>
          </a:p>
          <a:p>
            <a:pPr indent="0" lvl="0" marL="0" marR="0" rtl="0" algn="l">
              <a:lnSpc>
                <a:spcPct val="100000"/>
              </a:lnSpc>
              <a:spcBef>
                <a:spcPts val="800"/>
              </a:spcBef>
              <a:spcAft>
                <a:spcPts val="800"/>
              </a:spcAft>
              <a:buClr>
                <a:srgbClr val="000000"/>
              </a:buClr>
              <a:buSzPts val="1350"/>
              <a:buFont typeface="Arial"/>
              <a:buNone/>
            </a:pPr>
            <a:r>
              <a:rPr b="0" i="0" lang="es-419" sz="1350" u="none" cap="none" strike="noStrike">
                <a:solidFill>
                  <a:schemeClr val="lt1"/>
                </a:solidFill>
                <a:latin typeface="DM Sans"/>
                <a:ea typeface="DM Sans"/>
                <a:cs typeface="DM Sans"/>
                <a:sym typeface="DM Sans"/>
              </a:rPr>
              <a:t>Éstos nos acompañarán durante todo nuestro período de trabajo. </a:t>
            </a:r>
            <a:endParaRPr b="0" i="0" sz="1350" u="none" cap="none" strike="noStrike">
              <a:solidFill>
                <a:schemeClr val="lt1"/>
              </a:solidFill>
              <a:latin typeface="DM Sans"/>
              <a:ea typeface="DM Sans"/>
              <a:cs typeface="DM Sans"/>
              <a:sym typeface="DM Sans"/>
            </a:endParaRPr>
          </a:p>
        </p:txBody>
      </p:sp>
      <p:graphicFrame>
        <p:nvGraphicFramePr>
          <p:cNvPr id="251" name="Google Shape;251;p52"/>
          <p:cNvGraphicFramePr/>
          <p:nvPr/>
        </p:nvGraphicFramePr>
        <p:xfrm>
          <a:off x="4664700" y="1417775"/>
          <a:ext cx="3000000" cy="3000000"/>
        </p:xfrm>
        <a:graphic>
          <a:graphicData uri="http://schemas.openxmlformats.org/drawingml/2006/table">
            <a:tbl>
              <a:tblPr>
                <a:noFill/>
                <a:tableStyleId>{9773A7BA-1ABE-4B92-B860-EEE6472FB373}</a:tableStyleId>
              </a:tblPr>
              <a:tblGrid>
                <a:gridCol w="1336800"/>
                <a:gridCol w="1214850"/>
                <a:gridCol w="1538100"/>
              </a:tblGrid>
              <a:tr h="349150">
                <a:tc>
                  <a:txBody>
                    <a:bodyPr/>
                    <a:lstStyle/>
                    <a:p>
                      <a:pPr indent="0" lvl="0" marL="0" marR="0" rtl="0" algn="ctr">
                        <a:lnSpc>
                          <a:spcPct val="100000"/>
                        </a:lnSpc>
                        <a:spcBef>
                          <a:spcPts val="0"/>
                        </a:spcBef>
                        <a:spcAft>
                          <a:spcPts val="0"/>
                        </a:spcAft>
                        <a:buClr>
                          <a:srgbClr val="000000"/>
                        </a:buClr>
                        <a:buSzPts val="1200"/>
                        <a:buFont typeface="Arial"/>
                        <a:buNone/>
                      </a:pPr>
                      <a:r>
                        <a:rPr b="1" lang="es-419" sz="1000" u="none" cap="none" strike="noStrike">
                          <a:latin typeface="DM Sans"/>
                          <a:ea typeface="DM Sans"/>
                          <a:cs typeface="DM Sans"/>
                          <a:sym typeface="DM Sans"/>
                        </a:rPr>
                        <a:t>Tipo de dato</a:t>
                      </a:r>
                      <a:endParaRPr b="1" sz="10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E0FF00"/>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b="1" lang="es-419" sz="1000" u="none" cap="none" strike="noStrike">
                          <a:latin typeface="DM Sans"/>
                          <a:ea typeface="DM Sans"/>
                          <a:cs typeface="DM Sans"/>
                          <a:sym typeface="DM Sans"/>
                        </a:rPr>
                        <a:t>valor SQL</a:t>
                      </a:r>
                      <a:endParaRPr b="1" sz="10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E0FF00"/>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b="1" lang="es-419" sz="1000" u="none" cap="none" strike="noStrike">
                          <a:latin typeface="DM Sans"/>
                          <a:ea typeface="DM Sans"/>
                          <a:cs typeface="DM Sans"/>
                          <a:sym typeface="DM Sans"/>
                        </a:rPr>
                        <a:t>Ejemplo</a:t>
                      </a:r>
                      <a:endParaRPr b="1" sz="10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E0FF00"/>
                    </a:solidFill>
                  </a:tcPr>
                </a:tc>
              </a:tr>
              <a:tr h="334600">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Número entero</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Consolas"/>
                          <a:ea typeface="Consolas"/>
                          <a:cs typeface="Consolas"/>
                          <a:sym typeface="Consolas"/>
                        </a:rPr>
                        <a:t>int</a:t>
                      </a:r>
                      <a:endParaRPr sz="900" u="none" cap="none" strike="noStrike">
                        <a:latin typeface="Consolas"/>
                        <a:ea typeface="Consolas"/>
                        <a:cs typeface="Consolas"/>
                        <a:sym typeface="Consola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1000</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r>
              <a:tr h="334600">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Texto</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Consolas"/>
                          <a:ea typeface="Consolas"/>
                          <a:cs typeface="Consolas"/>
                          <a:sym typeface="Consolas"/>
                        </a:rPr>
                        <a:t>text(n)</a:t>
                      </a:r>
                      <a:endParaRPr sz="900" u="none" cap="none" strike="noStrike">
                        <a:latin typeface="Consolas"/>
                        <a:ea typeface="Consolas"/>
                        <a:cs typeface="Consolas"/>
                        <a:sym typeface="Consola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Coderhouse</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r>
              <a:tr h="334600">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Alfanumérico</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Consolas"/>
                          <a:ea typeface="Consolas"/>
                          <a:cs typeface="Consolas"/>
                          <a:sym typeface="Consolas"/>
                        </a:rPr>
                        <a:t>varchar(n)</a:t>
                      </a:r>
                      <a:endParaRPr sz="900" u="none" cap="none" strike="noStrike">
                        <a:latin typeface="Consolas"/>
                        <a:ea typeface="Consolas"/>
                        <a:cs typeface="Consolas"/>
                        <a:sym typeface="Consola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AB123CD</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r>
              <a:tr h="334600">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Fecha</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Consolas"/>
                          <a:ea typeface="Consolas"/>
                          <a:cs typeface="Consolas"/>
                          <a:sym typeface="Consolas"/>
                        </a:rPr>
                        <a:t>date</a:t>
                      </a:r>
                      <a:endParaRPr sz="900" u="none" cap="none" strike="noStrike">
                        <a:latin typeface="Consolas"/>
                        <a:ea typeface="Consolas"/>
                        <a:cs typeface="Consolas"/>
                        <a:sym typeface="Consola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21/03/1975</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r>
              <a:tr h="334600">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Fecha y Hora</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Consolas"/>
                          <a:ea typeface="Consolas"/>
                          <a:cs typeface="Consolas"/>
                          <a:sym typeface="Consolas"/>
                        </a:rPr>
                        <a:t>datetime</a:t>
                      </a:r>
                      <a:endParaRPr sz="900" u="none" cap="none" strike="noStrike">
                        <a:latin typeface="Consolas"/>
                        <a:ea typeface="Consolas"/>
                        <a:cs typeface="Consolas"/>
                        <a:sym typeface="Consola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21/01/1972 15:00:00</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r>
              <a:tr h="494650">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Verdadero o Falso</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Consolas"/>
                          <a:ea typeface="Consolas"/>
                          <a:cs typeface="Consolas"/>
                          <a:sym typeface="Consolas"/>
                        </a:rPr>
                        <a:t>boolean</a:t>
                      </a:r>
                      <a:endParaRPr sz="900" u="none" cap="none" strike="noStrike">
                        <a:latin typeface="Consolas"/>
                        <a:ea typeface="Consolas"/>
                        <a:cs typeface="Consolas"/>
                        <a:sym typeface="Consola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TRUE ó FALSE</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r>
              <a:tr h="334600">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Decimal</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Consolas"/>
                          <a:ea typeface="Consolas"/>
                          <a:cs typeface="Consolas"/>
                          <a:sym typeface="Consolas"/>
                        </a:rPr>
                        <a:t>decimal(p, s)</a:t>
                      </a:r>
                      <a:endParaRPr sz="900" u="none" cap="none" strike="noStrike">
                        <a:latin typeface="Consolas"/>
                        <a:ea typeface="Consolas"/>
                        <a:cs typeface="Consolas"/>
                        <a:sym typeface="Consola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3008,05</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3F3F3"/>
                    </a:solidFill>
                  </a:tcPr>
                </a:tc>
              </a:tr>
              <a:tr h="291475">
                <a:tc>
                  <a:txBody>
                    <a:bodyPr/>
                    <a:lstStyle/>
                    <a:p>
                      <a:pPr indent="0" lvl="0" marL="0" marR="0" rtl="0" algn="l">
                        <a:lnSpc>
                          <a:spcPct val="100000"/>
                        </a:lnSpc>
                        <a:spcBef>
                          <a:spcPts val="0"/>
                        </a:spcBef>
                        <a:spcAft>
                          <a:spcPts val="0"/>
                        </a:spcAft>
                        <a:buClr>
                          <a:schemeClr val="dk1"/>
                        </a:buClr>
                        <a:buSzPts val="1100"/>
                        <a:buFont typeface="Arial"/>
                        <a:buNone/>
                      </a:pPr>
                      <a:r>
                        <a:rPr lang="es-419" sz="900" u="none" cap="none" strike="noStrike">
                          <a:solidFill>
                            <a:schemeClr val="dk1"/>
                          </a:solidFill>
                          <a:latin typeface="DM Sans"/>
                          <a:ea typeface="DM Sans"/>
                          <a:cs typeface="DM Sans"/>
                          <a:sym typeface="DM Sans"/>
                        </a:rPr>
                        <a:t>Numérico</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Consolas"/>
                          <a:ea typeface="Consolas"/>
                          <a:cs typeface="Consolas"/>
                          <a:sym typeface="Consolas"/>
                        </a:rPr>
                        <a:t>numeric(p, s)</a:t>
                      </a:r>
                      <a:endParaRPr sz="900" u="none" cap="none" strike="noStrike">
                        <a:latin typeface="Consolas"/>
                        <a:ea typeface="Consolas"/>
                        <a:cs typeface="Consolas"/>
                        <a:sym typeface="Consola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419" sz="900" u="none" cap="none" strike="noStrike">
                          <a:latin typeface="DM Sans"/>
                          <a:ea typeface="DM Sans"/>
                          <a:cs typeface="DM Sans"/>
                          <a:sym typeface="DM Sans"/>
                        </a:rPr>
                        <a:t>1407,96</a:t>
                      </a:r>
                      <a:endParaRPr sz="900" u="none" cap="none" strike="noStrike">
                        <a:latin typeface="DM Sans"/>
                        <a:ea typeface="DM Sans"/>
                        <a:cs typeface="DM Sans"/>
                        <a:sym typeface="DM Sans"/>
                      </a:endParaRPr>
                    </a:p>
                  </a:txBody>
                  <a:tcPr marT="91425" marB="91425" marR="91425" marL="91425">
                    <a:lnL cap="flat" cmpd="sng" w="9525">
                      <a:solidFill>
                        <a:srgbClr val="F3F3F3"/>
                      </a:solidFill>
                      <a:prstDash val="solid"/>
                      <a:round/>
                      <a:headEnd len="sm" w="sm" type="none"/>
                      <a:tailEnd len="sm" w="sm" type="none"/>
                    </a:lnL>
                    <a:lnR cap="flat" cmpd="sng" w="9525">
                      <a:solidFill>
                        <a:srgbClr val="F3F3F3"/>
                      </a:solidFill>
                      <a:prstDash val="solid"/>
                      <a:round/>
                      <a:headEnd len="sm" w="sm" type="none"/>
                      <a:tailEnd len="sm" w="sm" type="none"/>
                    </a:lnR>
                    <a:lnT cap="flat" cmpd="sng" w="9525">
                      <a:solidFill>
                        <a:srgbClr val="F3F3F3"/>
                      </a:solidFill>
                      <a:prstDash val="solid"/>
                      <a:round/>
                      <a:headEnd len="sm" w="sm" type="none"/>
                      <a:tailEnd len="sm" w="sm" type="none"/>
                    </a:lnT>
                    <a:lnB cap="flat" cmpd="sng" w="9525">
                      <a:solidFill>
                        <a:srgbClr val="F3F3F3"/>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53"/>
          <p:cNvSpPr txBox="1"/>
          <p:nvPr/>
        </p:nvSpPr>
        <p:spPr>
          <a:xfrm>
            <a:off x="1461300" y="192525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Like ‘%’</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54"/>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419" sz="3500" u="none" cap="none" strike="noStrike">
                <a:solidFill>
                  <a:srgbClr val="EAFF6A"/>
                </a:solidFill>
                <a:latin typeface="DM Sans"/>
                <a:ea typeface="DM Sans"/>
                <a:cs typeface="DM Sans"/>
                <a:sym typeface="DM Sans"/>
              </a:rPr>
              <a:t>Ejemplo en vivo</a:t>
            </a:r>
            <a:endParaRPr b="1" i="0" sz="3500" u="none" cap="none" strike="noStrike">
              <a:solidFill>
                <a:srgbClr val="EAFF6A"/>
              </a:solidFill>
              <a:latin typeface="DM Sans"/>
              <a:ea typeface="DM Sans"/>
              <a:cs typeface="DM Sans"/>
              <a:sym typeface="DM Sans"/>
            </a:endParaRPr>
          </a:p>
        </p:txBody>
      </p:sp>
      <p:sp>
        <p:nvSpPr>
          <p:cNvPr id="262" name="Google Shape;262;p54"/>
          <p:cNvSpPr txBox="1"/>
          <p:nvPr/>
        </p:nvSpPr>
        <p:spPr>
          <a:xfrm>
            <a:off x="473350" y="1626100"/>
            <a:ext cx="71694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419" sz="2500" u="none" cap="none" strike="noStrike">
                <a:solidFill>
                  <a:srgbClr val="B7B7B7"/>
                </a:solidFill>
                <a:latin typeface="DM Sans"/>
                <a:ea typeface="DM Sans"/>
                <a:cs typeface="DM Sans"/>
                <a:sym typeface="DM Sans"/>
              </a:rPr>
              <a:t>Veamos algunos ejemplos en vivo del uso del operador LIKE</a:t>
            </a:r>
            <a:endParaRPr b="0" i="0" sz="2500" u="none" cap="none" strike="noStrike">
              <a:solidFill>
                <a:srgbClr val="B7B7B7"/>
              </a:solidFill>
              <a:latin typeface="DM Sans"/>
              <a:ea typeface="DM Sans"/>
              <a:cs typeface="DM Sans"/>
              <a:sym typeface="DM Sans"/>
            </a:endParaRPr>
          </a:p>
        </p:txBody>
      </p:sp>
      <p:grpSp>
        <p:nvGrpSpPr>
          <p:cNvPr id="263" name="Google Shape;263;p54"/>
          <p:cNvGrpSpPr/>
          <p:nvPr/>
        </p:nvGrpSpPr>
        <p:grpSpPr>
          <a:xfrm>
            <a:off x="473351" y="619523"/>
            <a:ext cx="738900" cy="738900"/>
            <a:chOff x="473351" y="619523"/>
            <a:chExt cx="738900" cy="738900"/>
          </a:xfrm>
        </p:grpSpPr>
        <p:sp>
          <p:nvSpPr>
            <p:cNvPr id="264" name="Google Shape;264;p54"/>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5" name="Google Shape;265;p54"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
        <p:nvSpPr>
          <p:cNvPr id="266" name="Google Shape;266;p54"/>
          <p:cNvSpPr txBox="1"/>
          <p:nvPr/>
        </p:nvSpPr>
        <p:spPr>
          <a:xfrm>
            <a:off x="473350" y="3980550"/>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000">
                <a:solidFill>
                  <a:schemeClr val="lt1"/>
                </a:solidFill>
                <a:latin typeface="DM Sans"/>
                <a:ea typeface="DM Sans"/>
                <a:cs typeface="DM Sans"/>
                <a:sym typeface="DM Sans"/>
              </a:rPr>
              <a:t>Duración: </a:t>
            </a:r>
            <a:r>
              <a:rPr b="1" lang="es-419" sz="2000">
                <a:solidFill>
                  <a:schemeClr val="lt1"/>
                </a:solidFill>
                <a:latin typeface="DM Sans"/>
                <a:ea typeface="DM Sans"/>
                <a:cs typeface="DM Sans"/>
                <a:sym typeface="DM Sans"/>
              </a:rPr>
              <a:t>10 minutos</a:t>
            </a:r>
            <a:endParaRPr b="1" sz="2000">
              <a:solidFill>
                <a:schemeClr val="lt1"/>
              </a:solidFill>
              <a:latin typeface="DM Sans"/>
              <a:ea typeface="DM Sans"/>
              <a:cs typeface="DM Sans"/>
              <a:sym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55"/>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55"/>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Operador LIKE: ejemplo</a:t>
            </a:r>
            <a:endParaRPr b="1" i="0" sz="3500" u="none" cap="none" strike="noStrike">
              <a:solidFill>
                <a:schemeClr val="lt1"/>
              </a:solidFill>
              <a:latin typeface="DM Sans"/>
              <a:ea typeface="DM Sans"/>
              <a:cs typeface="DM Sans"/>
              <a:sym typeface="DM Sans"/>
            </a:endParaRPr>
          </a:p>
        </p:txBody>
      </p:sp>
      <p:sp>
        <p:nvSpPr>
          <p:cNvPr id="273" name="Google Shape;273;p55"/>
          <p:cNvSpPr txBox="1"/>
          <p:nvPr/>
        </p:nvSpPr>
        <p:spPr>
          <a:xfrm>
            <a:off x="990875" y="1404900"/>
            <a:ext cx="2529900" cy="25299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chemeClr val="dk1"/>
                </a:solidFill>
                <a:latin typeface="DM Sans"/>
                <a:ea typeface="DM Sans"/>
                <a:cs typeface="DM Sans"/>
                <a:sym typeface="DM Sans"/>
              </a:rPr>
              <a:t>Sobre nuestra tabla GAME debemos traer aquellos registros cuyo nombre del juego comience con FIFA.</a:t>
            </a:r>
            <a:endParaRPr b="0"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chemeClr val="dk1"/>
              </a:buClr>
              <a:buSzPts val="2000"/>
              <a:buFont typeface="Arial"/>
              <a:buNone/>
            </a:pPr>
            <a:r>
              <a:t/>
            </a:r>
            <a:endParaRPr b="0" i="0" sz="1350" u="none" cap="none" strike="noStrike">
              <a:solidFill>
                <a:srgbClr val="83AEFB"/>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2000"/>
              <a:buFont typeface="Arial"/>
              <a:buNone/>
            </a:pPr>
            <a:r>
              <a:rPr b="0" i="0" lang="es-419" sz="1350" u="none" cap="none" strike="noStrike">
                <a:solidFill>
                  <a:srgbClr val="83AEFB"/>
                </a:solidFill>
                <a:latin typeface="Consolas"/>
                <a:ea typeface="Consolas"/>
                <a:cs typeface="Consolas"/>
                <a:sym typeface="Consolas"/>
              </a:rPr>
              <a:t>SELECT</a:t>
            </a:r>
            <a:r>
              <a:rPr b="0" i="0" lang="es-419" sz="1350" u="none" cap="none" strike="noStrike">
                <a:solidFill>
                  <a:srgbClr val="FFAB40"/>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id_game, name,</a:t>
            </a:r>
            <a:endParaRPr b="0" i="0" sz="1350" u="none" cap="none" strike="noStrike">
              <a:solidFill>
                <a:schemeClr val="dk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83AEFB"/>
                </a:solidFill>
                <a:latin typeface="Consolas"/>
                <a:ea typeface="Consolas"/>
                <a:cs typeface="Consolas"/>
                <a:sym typeface="Consolas"/>
              </a:rPr>
              <a:t>SELECT</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a:t>
            </a:r>
            <a:r>
              <a:rPr b="0" i="0" lang="es-419" sz="1350" u="none" cap="none" strike="noStrike">
                <a:solidFill>
                  <a:schemeClr val="lt1"/>
                </a:solidFill>
                <a:latin typeface="Consolas"/>
                <a:ea typeface="Consolas"/>
                <a:cs typeface="Consolas"/>
                <a:sym typeface="Consolas"/>
              </a:rPr>
              <a:t> </a:t>
            </a:r>
            <a:endParaRPr b="0" i="0" sz="1350" u="none" cap="none" strike="noStrike">
              <a:solidFill>
                <a:schemeClr val="lt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83AEFB"/>
                </a:solidFill>
                <a:latin typeface="Consolas"/>
                <a:ea typeface="Consolas"/>
                <a:cs typeface="Consolas"/>
                <a:sym typeface="Consolas"/>
              </a:rPr>
              <a:t>FROM</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game </a:t>
            </a:r>
            <a:endParaRPr b="0" i="0" sz="1350" u="none" cap="none" strike="noStrike">
              <a:solidFill>
                <a:schemeClr val="lt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2000"/>
              <a:buFont typeface="Arial"/>
              <a:buNone/>
            </a:pPr>
            <a:r>
              <a:rPr b="0" i="0" lang="es-419" sz="1350" u="none" cap="none" strike="noStrike">
                <a:solidFill>
                  <a:srgbClr val="83AEFB"/>
                </a:solidFill>
                <a:latin typeface="Consolas"/>
                <a:ea typeface="Consolas"/>
                <a:cs typeface="Consolas"/>
                <a:sym typeface="Consolas"/>
              </a:rPr>
              <a:t>WHERE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name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rgbClr val="83AEFB"/>
                </a:solidFill>
                <a:latin typeface="Consolas"/>
                <a:ea typeface="Consolas"/>
                <a:cs typeface="Consolas"/>
                <a:sym typeface="Consolas"/>
              </a:rPr>
              <a:t>LIKE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‘FIFA%’;</a:t>
            </a:r>
            <a:endParaRPr b="0" i="0" sz="1350" u="none" cap="none" strike="noStrike">
              <a:solidFill>
                <a:schemeClr val="dk1"/>
              </a:solidFill>
              <a:latin typeface="Consolas"/>
              <a:ea typeface="Consolas"/>
              <a:cs typeface="Consolas"/>
              <a:sym typeface="Consolas"/>
            </a:endParaRPr>
          </a:p>
          <a:p>
            <a:pPr indent="0" lvl="0" marL="0" marR="38100" rtl="0" algn="l">
              <a:lnSpc>
                <a:spcPct val="128571"/>
              </a:lnSpc>
              <a:spcBef>
                <a:spcPts val="0"/>
              </a:spcBef>
              <a:spcAft>
                <a:spcPts val="0"/>
              </a:spcAft>
              <a:buClr>
                <a:schemeClr val="dk1"/>
              </a:buClr>
              <a:buSzPts val="1100"/>
              <a:buFont typeface="Arial"/>
              <a:buNone/>
            </a:pPr>
            <a:r>
              <a:t/>
            </a:r>
            <a:endParaRPr b="0" i="0" sz="1350" u="none" cap="none" strike="noStrike">
              <a:solidFill>
                <a:schemeClr val="dk1"/>
              </a:solidFill>
              <a:latin typeface="DM Sans"/>
              <a:ea typeface="DM Sans"/>
              <a:cs typeface="DM Sans"/>
              <a:sym typeface="DM Sans"/>
            </a:endParaRPr>
          </a:p>
          <a:p>
            <a:pPr indent="0" lvl="0" marL="0" marR="38100" rtl="0" algn="l">
              <a:lnSpc>
                <a:spcPct val="128571"/>
              </a:lnSpc>
              <a:spcBef>
                <a:spcPts val="0"/>
              </a:spcBef>
              <a:spcAft>
                <a:spcPts val="0"/>
              </a:spcAft>
              <a:buClr>
                <a:schemeClr val="dk1"/>
              </a:buClr>
              <a:buSzPts val="1100"/>
              <a:buFont typeface="Arial"/>
              <a:buNone/>
            </a:pPr>
            <a:r>
              <a:rPr b="0" i="0" lang="es-419" sz="1350" u="none" cap="none" strike="noStrike">
                <a:solidFill>
                  <a:schemeClr val="dk1"/>
                </a:solidFill>
                <a:latin typeface="DM Sans"/>
                <a:ea typeface="DM Sans"/>
                <a:cs typeface="DM Sans"/>
                <a:sym typeface="DM Sans"/>
              </a:rPr>
              <a:t>¿Qué resultados devolverá?</a:t>
            </a:r>
            <a:endParaRPr b="0" i="0" sz="1350" u="none" cap="none" strike="noStrike">
              <a:solidFill>
                <a:schemeClr val="dk1"/>
              </a:solidFill>
              <a:latin typeface="Consolas"/>
              <a:ea typeface="Consolas"/>
              <a:cs typeface="Consolas"/>
              <a:sym typeface="Consolas"/>
            </a:endParaRPr>
          </a:p>
        </p:txBody>
      </p:sp>
      <p:pic>
        <p:nvPicPr>
          <p:cNvPr id="274" name="Google Shape;274;p55"/>
          <p:cNvPicPr preferRelativeResize="0"/>
          <p:nvPr/>
        </p:nvPicPr>
        <p:blipFill rotWithShape="1">
          <a:blip r:embed="rId3">
            <a:alphaModFix/>
          </a:blip>
          <a:srcRect b="0" l="0" r="0" t="0"/>
          <a:stretch/>
        </p:blipFill>
        <p:spPr>
          <a:xfrm>
            <a:off x="3670325" y="2226018"/>
            <a:ext cx="4673400" cy="112253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56"/>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56"/>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Operador LIKE: ejemplo</a:t>
            </a:r>
            <a:endParaRPr b="1" i="0" sz="3500" u="none" cap="none" strike="noStrike">
              <a:solidFill>
                <a:schemeClr val="lt1"/>
              </a:solidFill>
              <a:latin typeface="DM Sans"/>
              <a:ea typeface="DM Sans"/>
              <a:cs typeface="DM Sans"/>
              <a:sym typeface="DM Sans"/>
            </a:endParaRPr>
          </a:p>
        </p:txBody>
      </p:sp>
      <p:sp>
        <p:nvSpPr>
          <p:cNvPr id="281" name="Google Shape;281;p56"/>
          <p:cNvSpPr txBox="1"/>
          <p:nvPr/>
        </p:nvSpPr>
        <p:spPr>
          <a:xfrm>
            <a:off x="990875" y="1481100"/>
            <a:ext cx="2529900" cy="26781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chemeClr val="dk1"/>
                </a:solidFill>
                <a:latin typeface="DM Sans"/>
                <a:ea typeface="DM Sans"/>
                <a:cs typeface="DM Sans"/>
                <a:sym typeface="DM Sans"/>
              </a:rPr>
              <a:t>También podemos combinar el uso de % para obtener parámetros que coincidan con un texto ubicado en cualquier parte del texto almacenado.</a:t>
            </a:r>
            <a:endParaRPr b="0" i="0" sz="1350" u="none" cap="none" strike="noStrike">
              <a:solidFill>
                <a:schemeClr val="dk1"/>
              </a:solidFill>
              <a:latin typeface="DM Sans"/>
              <a:ea typeface="DM Sans"/>
              <a:cs typeface="DM Sans"/>
              <a:sym typeface="DM Sans"/>
            </a:endParaRPr>
          </a:p>
          <a:p>
            <a:pPr indent="0" lvl="0" marL="0" marR="38100" rtl="0" algn="l">
              <a:lnSpc>
                <a:spcPct val="128571"/>
              </a:lnSpc>
              <a:spcBef>
                <a:spcPts val="0"/>
              </a:spcBef>
              <a:spcAft>
                <a:spcPts val="0"/>
              </a:spcAft>
              <a:buClr>
                <a:schemeClr val="dk1"/>
              </a:buClr>
              <a:buSzPts val="1100"/>
              <a:buFont typeface="Arial"/>
              <a:buNone/>
            </a:pPr>
            <a:r>
              <a:t/>
            </a:r>
            <a:endParaRPr b="0" i="0" sz="2100" u="none" cap="none" strike="noStrike">
              <a:solidFill>
                <a:schemeClr val="dk1"/>
              </a:solidFill>
              <a:latin typeface="Helvetica Neue Light"/>
              <a:ea typeface="Helvetica Neue Light"/>
              <a:cs typeface="Helvetica Neue Light"/>
              <a:sym typeface="Helvetica Neue Light"/>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83AEFB"/>
                </a:solidFill>
                <a:latin typeface="Consolas"/>
                <a:ea typeface="Consolas"/>
                <a:cs typeface="Consolas"/>
                <a:sym typeface="Consolas"/>
              </a:rPr>
              <a:t>SELECT</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a:t>
            </a:r>
            <a:r>
              <a:rPr b="0" i="0" lang="es-419" sz="1350" u="none" cap="none" strike="noStrike">
                <a:solidFill>
                  <a:schemeClr val="lt1"/>
                </a:solidFill>
                <a:latin typeface="Consolas"/>
                <a:ea typeface="Consolas"/>
                <a:cs typeface="Consolas"/>
                <a:sym typeface="Consolas"/>
              </a:rPr>
              <a:t> </a:t>
            </a:r>
            <a:endParaRPr b="0" i="0" sz="1350" u="none" cap="none" strike="noStrike">
              <a:solidFill>
                <a:schemeClr val="lt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83AEFB"/>
                </a:solidFill>
                <a:latin typeface="Consolas"/>
                <a:ea typeface="Consolas"/>
                <a:cs typeface="Consolas"/>
                <a:sym typeface="Consolas"/>
              </a:rPr>
              <a:t>FROM</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game </a:t>
            </a:r>
            <a:endParaRPr b="0" i="0" sz="1350" u="none" cap="none" strike="noStrike">
              <a:solidFill>
                <a:schemeClr val="lt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83AEFB"/>
                </a:solidFill>
                <a:latin typeface="Consolas"/>
                <a:ea typeface="Consolas"/>
                <a:cs typeface="Consolas"/>
                <a:sym typeface="Consolas"/>
              </a:rPr>
              <a:t>WHERE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name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rgbClr val="83AEFB"/>
                </a:solidFill>
                <a:latin typeface="Consolas"/>
                <a:ea typeface="Consolas"/>
                <a:cs typeface="Consolas"/>
                <a:sym typeface="Consolas"/>
              </a:rPr>
              <a:t>LIKE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‘%Ultimate%’;</a:t>
            </a:r>
            <a:endParaRPr b="0" i="0" sz="1350" u="none" cap="none" strike="noStrike">
              <a:solidFill>
                <a:schemeClr val="dk1"/>
              </a:solidFill>
              <a:latin typeface="Consolas"/>
              <a:ea typeface="Consolas"/>
              <a:cs typeface="Consolas"/>
              <a:sym typeface="Consolas"/>
            </a:endParaRPr>
          </a:p>
        </p:txBody>
      </p:sp>
      <p:pic>
        <p:nvPicPr>
          <p:cNvPr id="282" name="Google Shape;282;p56"/>
          <p:cNvPicPr preferRelativeResize="0"/>
          <p:nvPr/>
        </p:nvPicPr>
        <p:blipFill rotWithShape="1">
          <a:blip r:embed="rId3">
            <a:alphaModFix/>
          </a:blip>
          <a:srcRect b="0" l="0" r="0" t="0"/>
          <a:stretch/>
        </p:blipFill>
        <p:spPr>
          <a:xfrm>
            <a:off x="4319875" y="2171475"/>
            <a:ext cx="3746375" cy="1064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57"/>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57"/>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Operador LIKE: ejemplo</a:t>
            </a:r>
            <a:endParaRPr b="1" i="0" sz="3500" u="none" cap="none" strike="noStrike">
              <a:solidFill>
                <a:schemeClr val="lt1"/>
              </a:solidFill>
              <a:latin typeface="DM Sans"/>
              <a:ea typeface="DM Sans"/>
              <a:cs typeface="DM Sans"/>
              <a:sym typeface="DM Sans"/>
            </a:endParaRPr>
          </a:p>
        </p:txBody>
      </p:sp>
      <p:sp>
        <p:nvSpPr>
          <p:cNvPr id="289" name="Google Shape;289;p57"/>
          <p:cNvSpPr txBox="1"/>
          <p:nvPr/>
        </p:nvSpPr>
        <p:spPr>
          <a:xfrm>
            <a:off x="990875" y="1481100"/>
            <a:ext cx="2529900" cy="24705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chemeClr val="dk1"/>
                </a:solidFill>
                <a:latin typeface="DM Sans"/>
                <a:ea typeface="DM Sans"/>
                <a:cs typeface="DM Sans"/>
                <a:sym typeface="DM Sans"/>
              </a:rPr>
              <a:t>Y, por supuesto, podemos buscar también algo más específico, como ser todos aquellos registros que finalicen con el texto en cuestión sin importar lo que tengan al inicio del mismo.</a:t>
            </a:r>
            <a:endParaRPr b="0"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chemeClr val="dk1"/>
              </a:buClr>
              <a:buSzPts val="1100"/>
              <a:buFont typeface="Arial"/>
              <a:buNone/>
            </a:pPr>
            <a:r>
              <a:t/>
            </a:r>
            <a:endParaRPr b="0" i="0" sz="1350" u="none" cap="none" strike="noStrike">
              <a:solidFill>
                <a:srgbClr val="83AEFB"/>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83AEFB"/>
                </a:solidFill>
                <a:latin typeface="Consolas"/>
                <a:ea typeface="Consolas"/>
                <a:cs typeface="Consolas"/>
                <a:sym typeface="Consolas"/>
              </a:rPr>
              <a:t>SELECT </a:t>
            </a:r>
            <a:r>
              <a:rPr b="0" i="0" lang="es-419" sz="1350" u="none" cap="none" strike="noStrike">
                <a:solidFill>
                  <a:schemeClr val="dk1"/>
                </a:solidFill>
                <a:latin typeface="Consolas"/>
                <a:ea typeface="Consolas"/>
                <a:cs typeface="Consolas"/>
                <a:sym typeface="Consolas"/>
              </a:rPr>
              <a:t>*</a:t>
            </a:r>
            <a:r>
              <a:rPr b="0" i="0" lang="es-419" sz="1350" u="none" cap="none" strike="noStrike">
                <a:solidFill>
                  <a:srgbClr val="83AEFB"/>
                </a:solidFill>
                <a:latin typeface="Consolas"/>
                <a:ea typeface="Consolas"/>
                <a:cs typeface="Consolas"/>
                <a:sym typeface="Consolas"/>
              </a:rPr>
              <a:t> </a:t>
            </a:r>
            <a:endParaRPr b="0" i="0" sz="1350" u="none" cap="none" strike="noStrike">
              <a:solidFill>
                <a:srgbClr val="83AEFB"/>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83AEFB"/>
                </a:solidFill>
                <a:latin typeface="Consolas"/>
                <a:ea typeface="Consolas"/>
                <a:cs typeface="Consolas"/>
                <a:sym typeface="Consolas"/>
              </a:rPr>
              <a:t>FROM </a:t>
            </a:r>
            <a:r>
              <a:rPr b="0" i="0" lang="es-419" sz="1350" u="none" cap="none" strike="noStrike">
                <a:solidFill>
                  <a:schemeClr val="dk1"/>
                </a:solidFill>
                <a:latin typeface="Consolas"/>
                <a:ea typeface="Consolas"/>
                <a:cs typeface="Consolas"/>
                <a:sym typeface="Consolas"/>
              </a:rPr>
              <a:t>game </a:t>
            </a:r>
            <a:endParaRPr b="0" i="0" sz="1350" u="none" cap="none" strike="noStrike">
              <a:solidFill>
                <a:srgbClr val="83AEFB"/>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83AEFB"/>
                </a:solidFill>
                <a:latin typeface="Consolas"/>
                <a:ea typeface="Consolas"/>
                <a:cs typeface="Consolas"/>
                <a:sym typeface="Consolas"/>
              </a:rPr>
              <a:t>WHERE </a:t>
            </a:r>
            <a:r>
              <a:rPr b="0" i="0" lang="es-419" sz="1350" u="none" cap="none" strike="noStrike">
                <a:solidFill>
                  <a:schemeClr val="dk1"/>
                </a:solidFill>
                <a:latin typeface="Consolas"/>
                <a:ea typeface="Consolas"/>
                <a:cs typeface="Consolas"/>
                <a:sym typeface="Consolas"/>
              </a:rPr>
              <a:t>name</a:t>
            </a:r>
            <a:r>
              <a:rPr b="0" i="0" lang="es-419" sz="1350" u="none" cap="none" strike="noStrike">
                <a:solidFill>
                  <a:srgbClr val="83AEFB"/>
                </a:solidFill>
                <a:latin typeface="Consolas"/>
                <a:ea typeface="Consolas"/>
                <a:cs typeface="Consolas"/>
                <a:sym typeface="Consolas"/>
              </a:rPr>
              <a:t> LIKE</a:t>
            </a:r>
            <a:r>
              <a:rPr b="0" i="0" lang="es-419" sz="1350" u="none" cap="none" strike="noStrike">
                <a:solidFill>
                  <a:schemeClr val="dk1"/>
                </a:solidFill>
                <a:latin typeface="Consolas"/>
                <a:ea typeface="Consolas"/>
                <a:cs typeface="Consolas"/>
                <a:sym typeface="Consolas"/>
              </a:rPr>
              <a:t> ‘%Team’;</a:t>
            </a:r>
            <a:endParaRPr b="0" i="0" sz="1350" u="none" cap="none" strike="noStrike">
              <a:solidFill>
                <a:schemeClr val="dk1"/>
              </a:solidFill>
              <a:latin typeface="Consolas"/>
              <a:ea typeface="Consolas"/>
              <a:cs typeface="Consolas"/>
              <a:sym typeface="Consolas"/>
            </a:endParaRPr>
          </a:p>
        </p:txBody>
      </p:sp>
      <p:pic>
        <p:nvPicPr>
          <p:cNvPr id="290" name="Google Shape;290;p57"/>
          <p:cNvPicPr preferRelativeResize="0"/>
          <p:nvPr/>
        </p:nvPicPr>
        <p:blipFill rotWithShape="1">
          <a:blip r:embed="rId3">
            <a:alphaModFix/>
          </a:blip>
          <a:srcRect b="0" l="0" r="0" t="0"/>
          <a:stretch/>
        </p:blipFill>
        <p:spPr>
          <a:xfrm>
            <a:off x="4155125" y="2015463"/>
            <a:ext cx="4021450" cy="14017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58"/>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58"/>
          <p:cNvSpPr txBox="1"/>
          <p:nvPr/>
        </p:nvSpPr>
        <p:spPr>
          <a:xfrm>
            <a:off x="993000" y="354875"/>
            <a:ext cx="71580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Uso del LIKE con el comodín “_”</a:t>
            </a:r>
            <a:endParaRPr b="1" i="0" sz="3500" u="none" cap="none" strike="noStrike">
              <a:solidFill>
                <a:schemeClr val="lt1"/>
              </a:solidFill>
              <a:latin typeface="DM Sans"/>
              <a:ea typeface="DM Sans"/>
              <a:cs typeface="DM Sans"/>
              <a:sym typeface="DM Sans"/>
            </a:endParaRPr>
          </a:p>
        </p:txBody>
      </p:sp>
      <p:sp>
        <p:nvSpPr>
          <p:cNvPr id="297" name="Google Shape;297;p58"/>
          <p:cNvSpPr txBox="1"/>
          <p:nvPr/>
        </p:nvSpPr>
        <p:spPr>
          <a:xfrm>
            <a:off x="990875" y="1481100"/>
            <a:ext cx="2529900" cy="24705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chemeClr val="dk1"/>
                </a:solidFill>
                <a:latin typeface="DM Sans"/>
                <a:ea typeface="DM Sans"/>
                <a:cs typeface="DM Sans"/>
                <a:sym typeface="DM Sans"/>
              </a:rPr>
              <a:t>E implementando el caracter comodín “_”, podemos también definir el desconocimiento de un solo caracter. </a:t>
            </a:r>
            <a:endParaRPr b="0"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chemeClr val="dk1"/>
                </a:solidFill>
                <a:latin typeface="DM Sans"/>
                <a:ea typeface="DM Sans"/>
                <a:cs typeface="DM Sans"/>
                <a:sym typeface="DM Sans"/>
              </a:rPr>
              <a:t>Se puede combinar con el caracter %.</a:t>
            </a:r>
            <a:endParaRPr b="0"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chemeClr val="dk1"/>
              </a:buClr>
              <a:buSzPts val="1100"/>
              <a:buFont typeface="Arial"/>
              <a:buNone/>
            </a:pPr>
            <a:r>
              <a:t/>
            </a:r>
            <a:endParaRPr b="0" i="0" sz="1350" u="none" cap="none" strike="noStrike">
              <a:solidFill>
                <a:schemeClr val="dk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83AEFB"/>
                </a:solidFill>
                <a:latin typeface="Consolas"/>
                <a:ea typeface="Consolas"/>
                <a:cs typeface="Consolas"/>
                <a:sym typeface="Consolas"/>
              </a:rPr>
              <a:t>SELECT</a:t>
            </a:r>
            <a:r>
              <a:rPr b="0" i="0" lang="es-419" sz="1350" u="none" cap="none" strike="noStrike">
                <a:solidFill>
                  <a:schemeClr val="dk1"/>
                </a:solidFill>
                <a:latin typeface="Consolas"/>
                <a:ea typeface="Consolas"/>
                <a:cs typeface="Consolas"/>
                <a:sym typeface="Consolas"/>
              </a:rPr>
              <a:t> * </a:t>
            </a:r>
            <a:endParaRPr b="0" i="0" sz="1350" u="none" cap="none" strike="noStrike">
              <a:solidFill>
                <a:schemeClr val="dk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83AEFB"/>
                </a:solidFill>
                <a:latin typeface="Consolas"/>
                <a:ea typeface="Consolas"/>
                <a:cs typeface="Consolas"/>
                <a:sym typeface="Consolas"/>
              </a:rPr>
              <a:t>FROM</a:t>
            </a:r>
            <a:r>
              <a:rPr b="0" i="0" lang="es-419" sz="1350" u="none" cap="none" strike="noStrike">
                <a:solidFill>
                  <a:schemeClr val="dk1"/>
                </a:solidFill>
                <a:latin typeface="Consolas"/>
                <a:ea typeface="Consolas"/>
                <a:cs typeface="Consolas"/>
                <a:sym typeface="Consolas"/>
              </a:rPr>
              <a:t> game </a:t>
            </a:r>
            <a:endParaRPr b="0" i="0" sz="1350" u="none" cap="none" strike="noStrike">
              <a:solidFill>
                <a:schemeClr val="dk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83AEFB"/>
                </a:solidFill>
                <a:latin typeface="Consolas"/>
                <a:ea typeface="Consolas"/>
                <a:cs typeface="Consolas"/>
                <a:sym typeface="Consolas"/>
              </a:rPr>
              <a:t>WHERE</a:t>
            </a:r>
            <a:r>
              <a:rPr b="0" i="0" lang="es-419" sz="1350" u="none" cap="none" strike="noStrike">
                <a:solidFill>
                  <a:schemeClr val="dk1"/>
                </a:solidFill>
                <a:latin typeface="Consolas"/>
                <a:ea typeface="Consolas"/>
                <a:cs typeface="Consolas"/>
                <a:sym typeface="Consolas"/>
              </a:rPr>
              <a:t> name </a:t>
            </a:r>
            <a:r>
              <a:rPr b="0" i="0" lang="es-419" sz="1350" u="none" cap="none" strike="noStrike">
                <a:solidFill>
                  <a:srgbClr val="83AEFB"/>
                </a:solidFill>
                <a:latin typeface="Consolas"/>
                <a:ea typeface="Consolas"/>
                <a:cs typeface="Consolas"/>
                <a:sym typeface="Consolas"/>
              </a:rPr>
              <a:t>LIKE</a:t>
            </a:r>
            <a:r>
              <a:rPr b="0" i="0" lang="es-419" sz="1350" u="none" cap="none" strike="noStrike">
                <a:solidFill>
                  <a:schemeClr val="dk1"/>
                </a:solidFill>
                <a:latin typeface="Consolas"/>
                <a:ea typeface="Consolas"/>
                <a:cs typeface="Consolas"/>
                <a:sym typeface="Consolas"/>
              </a:rPr>
              <a:t> ‘_IFA%’;</a:t>
            </a:r>
            <a:endParaRPr b="0" i="0" sz="1350" u="none" cap="none" strike="noStrike">
              <a:solidFill>
                <a:schemeClr val="dk1"/>
              </a:solidFill>
              <a:latin typeface="Consolas"/>
              <a:ea typeface="Consolas"/>
              <a:cs typeface="Consolas"/>
              <a:sym typeface="Consolas"/>
            </a:endParaRPr>
          </a:p>
        </p:txBody>
      </p:sp>
      <p:pic>
        <p:nvPicPr>
          <p:cNvPr id="298" name="Google Shape;298;p58"/>
          <p:cNvPicPr preferRelativeResize="0"/>
          <p:nvPr/>
        </p:nvPicPr>
        <p:blipFill rotWithShape="1">
          <a:blip r:embed="rId3">
            <a:alphaModFix/>
          </a:blip>
          <a:srcRect b="0" l="0" r="0" t="0"/>
          <a:stretch/>
        </p:blipFill>
        <p:spPr>
          <a:xfrm>
            <a:off x="3659400" y="2286580"/>
            <a:ext cx="4673400" cy="112253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59"/>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Combinar LIKE y corchetes []</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60"/>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60"/>
          <p:cNvSpPr txBox="1"/>
          <p:nvPr/>
        </p:nvSpPr>
        <p:spPr>
          <a:xfrm>
            <a:off x="993000" y="354875"/>
            <a:ext cx="71580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Uso del LIKE con corchetes []</a:t>
            </a:r>
            <a:endParaRPr b="1" i="0" sz="3500" u="none" cap="none" strike="noStrike">
              <a:solidFill>
                <a:schemeClr val="lt1"/>
              </a:solidFill>
              <a:latin typeface="DM Sans"/>
              <a:ea typeface="DM Sans"/>
              <a:cs typeface="DM Sans"/>
              <a:sym typeface="DM Sans"/>
            </a:endParaRPr>
          </a:p>
        </p:txBody>
      </p:sp>
      <p:sp>
        <p:nvSpPr>
          <p:cNvPr id="310" name="Google Shape;310;p60"/>
          <p:cNvSpPr txBox="1"/>
          <p:nvPr/>
        </p:nvSpPr>
        <p:spPr>
          <a:xfrm>
            <a:off x="990875" y="1481100"/>
            <a:ext cx="2529900" cy="27078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chemeClr val="dk1"/>
                </a:solidFill>
                <a:latin typeface="DM Sans"/>
                <a:ea typeface="DM Sans"/>
                <a:cs typeface="DM Sans"/>
                <a:sym typeface="DM Sans"/>
              </a:rPr>
              <a:t>Dentro de expresiones regulares, el uso de corchetes nos permite que el resultado de la búsqueda se limite a un rango inicial determinado de caracteres.</a:t>
            </a:r>
            <a:endParaRPr b="0" i="0" sz="1350" u="none" cap="none" strike="noStrike">
              <a:solidFill>
                <a:schemeClr val="dk1"/>
              </a:solidFill>
              <a:latin typeface="DM Sans"/>
              <a:ea typeface="DM Sans"/>
              <a:cs typeface="DM Sans"/>
              <a:sym typeface="DM Sans"/>
            </a:endParaRPr>
          </a:p>
          <a:p>
            <a:pPr indent="0" lvl="0" marL="0" marR="38100" rtl="0" algn="l">
              <a:lnSpc>
                <a:spcPct val="128571"/>
              </a:lnSpc>
              <a:spcBef>
                <a:spcPts val="0"/>
              </a:spcBef>
              <a:spcAft>
                <a:spcPts val="0"/>
              </a:spcAft>
              <a:buClr>
                <a:schemeClr val="dk1"/>
              </a:buClr>
              <a:buSzPts val="1100"/>
              <a:buFont typeface="Arial"/>
              <a:buNone/>
            </a:pPr>
            <a:r>
              <a:t/>
            </a:r>
            <a:endParaRPr b="0" i="0" sz="1350" u="none" cap="none" strike="noStrike">
              <a:solidFill>
                <a:schemeClr val="dk1"/>
              </a:solidFill>
              <a:latin typeface="Helvetica Neue Light"/>
              <a:ea typeface="Helvetica Neue Light"/>
              <a:cs typeface="Helvetica Neue Light"/>
              <a:sym typeface="Helvetica Neue Light"/>
            </a:endParaRPr>
          </a:p>
          <a:p>
            <a:pPr indent="0" lvl="0" marL="0" marR="38100" rtl="0" algn="l">
              <a:lnSpc>
                <a:spcPct val="128571"/>
              </a:lnSpc>
              <a:spcBef>
                <a:spcPts val="0"/>
              </a:spcBef>
              <a:spcAft>
                <a:spcPts val="0"/>
              </a:spcAft>
              <a:buClr>
                <a:schemeClr val="dk1"/>
              </a:buClr>
              <a:buSzPts val="1100"/>
              <a:buFont typeface="Arial"/>
              <a:buNone/>
            </a:pPr>
            <a:r>
              <a:rPr b="0" i="0" lang="es-419" sz="1350" u="none" cap="none" strike="noStrike">
                <a:solidFill>
                  <a:srgbClr val="4285F4"/>
                </a:solidFill>
                <a:latin typeface="Consolas"/>
                <a:ea typeface="Consolas"/>
                <a:cs typeface="Consolas"/>
                <a:sym typeface="Consolas"/>
              </a:rPr>
              <a:t>SELECT</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a:t>
            </a:r>
            <a:r>
              <a:rPr b="0" i="0" lang="es-419" sz="1350" u="none" cap="none" strike="noStrike">
                <a:solidFill>
                  <a:schemeClr val="lt1"/>
                </a:solidFill>
                <a:latin typeface="Consolas"/>
                <a:ea typeface="Consolas"/>
                <a:cs typeface="Consolas"/>
                <a:sym typeface="Consolas"/>
              </a:rPr>
              <a:t> </a:t>
            </a:r>
            <a:endParaRPr b="0" i="0" sz="1350" u="none" cap="none" strike="noStrike">
              <a:solidFill>
                <a:schemeClr val="lt1"/>
              </a:solidFill>
              <a:latin typeface="Consolas"/>
              <a:ea typeface="Consolas"/>
              <a:cs typeface="Consolas"/>
              <a:sym typeface="Consolas"/>
            </a:endParaRPr>
          </a:p>
          <a:p>
            <a:pPr indent="0" lvl="0" marL="0" marR="38100" rtl="0" algn="l">
              <a:lnSpc>
                <a:spcPct val="128571"/>
              </a:lnSpc>
              <a:spcBef>
                <a:spcPts val="0"/>
              </a:spcBef>
              <a:spcAft>
                <a:spcPts val="0"/>
              </a:spcAft>
              <a:buClr>
                <a:schemeClr val="dk1"/>
              </a:buClr>
              <a:buSzPts val="1100"/>
              <a:buFont typeface="Arial"/>
              <a:buNone/>
            </a:pPr>
            <a:r>
              <a:rPr b="0" i="0" lang="es-419" sz="1350" u="none" cap="none" strike="noStrike">
                <a:solidFill>
                  <a:srgbClr val="4285F4"/>
                </a:solidFill>
                <a:latin typeface="Consolas"/>
                <a:ea typeface="Consolas"/>
                <a:cs typeface="Consolas"/>
                <a:sym typeface="Consolas"/>
              </a:rPr>
              <a:t>FROM</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game </a:t>
            </a:r>
            <a:endParaRPr b="0" i="0" sz="1350" u="none" cap="none" strike="noStrike">
              <a:solidFill>
                <a:schemeClr val="lt1"/>
              </a:solidFill>
              <a:latin typeface="Consolas"/>
              <a:ea typeface="Consolas"/>
              <a:cs typeface="Consolas"/>
              <a:sym typeface="Consolas"/>
            </a:endParaRPr>
          </a:p>
          <a:p>
            <a:pPr indent="0" lvl="0" marL="0" marR="38100" rtl="0" algn="l">
              <a:lnSpc>
                <a:spcPct val="128571"/>
              </a:lnSpc>
              <a:spcBef>
                <a:spcPts val="0"/>
              </a:spcBef>
              <a:spcAft>
                <a:spcPts val="0"/>
              </a:spcAft>
              <a:buClr>
                <a:schemeClr val="dk1"/>
              </a:buClr>
              <a:buSzPts val="1100"/>
              <a:buFont typeface="Arial"/>
              <a:buNone/>
            </a:pPr>
            <a:r>
              <a:rPr b="0" i="0" lang="es-419" sz="1350" u="none" cap="none" strike="noStrike">
                <a:solidFill>
                  <a:srgbClr val="4285F4"/>
                </a:solidFill>
                <a:latin typeface="Consolas"/>
                <a:ea typeface="Consolas"/>
                <a:cs typeface="Consolas"/>
                <a:sym typeface="Consolas"/>
              </a:rPr>
              <a:t>WHERE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name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rgbClr val="4285F4"/>
                </a:solidFill>
                <a:latin typeface="Consolas"/>
                <a:ea typeface="Consolas"/>
                <a:cs typeface="Consolas"/>
                <a:sym typeface="Consolas"/>
              </a:rPr>
              <a:t>LIKE </a:t>
            </a:r>
            <a:r>
              <a:rPr b="0" i="0" lang="es-419" sz="1350" u="none" cap="none" strike="noStrike">
                <a:solidFill>
                  <a:schemeClr val="dk1"/>
                </a:solidFill>
                <a:latin typeface="Consolas"/>
                <a:ea typeface="Consolas"/>
                <a:cs typeface="Consolas"/>
                <a:sym typeface="Consolas"/>
              </a:rPr>
              <a:t>‘[A-B]%’;</a:t>
            </a:r>
            <a:endParaRPr b="0" i="0" sz="1350" u="none" cap="none" strike="noStrike">
              <a:solidFill>
                <a:schemeClr val="dk1"/>
              </a:solidFill>
              <a:latin typeface="Consolas"/>
              <a:ea typeface="Consolas"/>
              <a:cs typeface="Consolas"/>
              <a:sym typeface="Consolas"/>
            </a:endParaRPr>
          </a:p>
        </p:txBody>
      </p:sp>
      <p:pic>
        <p:nvPicPr>
          <p:cNvPr id="311" name="Google Shape;311;p60"/>
          <p:cNvPicPr preferRelativeResize="0"/>
          <p:nvPr/>
        </p:nvPicPr>
        <p:blipFill rotWithShape="1">
          <a:blip r:embed="rId3">
            <a:alphaModFix/>
          </a:blip>
          <a:srcRect b="0" l="0" r="0" t="0"/>
          <a:stretch/>
        </p:blipFill>
        <p:spPr>
          <a:xfrm>
            <a:off x="3659400" y="2286580"/>
            <a:ext cx="4673400" cy="112253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43"/>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000"/>
              <a:buFont typeface="Arial"/>
              <a:buNone/>
            </a:pPr>
            <a:r>
              <a:rPr b="1" i="0" lang="es-419" sz="3000" u="none" cap="none" strike="noStrike">
                <a:solidFill>
                  <a:srgbClr val="EAFF6A"/>
                </a:solidFill>
                <a:latin typeface="DM Sans"/>
                <a:ea typeface="DM Sans"/>
                <a:cs typeface="DM Sans"/>
                <a:sym typeface="DM Sans"/>
              </a:rPr>
              <a:t>Objetivos de la clase</a:t>
            </a:r>
            <a:endParaRPr b="1" i="0" sz="3000" u="none" cap="none" strike="noStrike">
              <a:solidFill>
                <a:srgbClr val="EAFF6A"/>
              </a:solidFill>
              <a:latin typeface="DM Sans"/>
              <a:ea typeface="DM Sans"/>
              <a:cs typeface="DM Sans"/>
              <a:sym typeface="DM Sans"/>
            </a:endParaRPr>
          </a:p>
        </p:txBody>
      </p:sp>
      <p:pic>
        <p:nvPicPr>
          <p:cNvPr id="132" name="Google Shape;132;p43"/>
          <p:cNvPicPr preferRelativeResize="0"/>
          <p:nvPr/>
        </p:nvPicPr>
        <p:blipFill rotWithShape="1">
          <a:blip r:embed="rId3">
            <a:alphaModFix/>
          </a:blip>
          <a:srcRect b="0" l="0" r="0" t="0"/>
          <a:stretch/>
        </p:blipFill>
        <p:spPr>
          <a:xfrm>
            <a:off x="2172438" y="1545313"/>
            <a:ext cx="196975" cy="196975"/>
          </a:xfrm>
          <a:prstGeom prst="rect">
            <a:avLst/>
          </a:prstGeom>
          <a:noFill/>
          <a:ln>
            <a:noFill/>
          </a:ln>
        </p:spPr>
      </p:pic>
      <p:sp>
        <p:nvSpPr>
          <p:cNvPr id="133" name="Google Shape;133;p43"/>
          <p:cNvSpPr txBox="1"/>
          <p:nvPr/>
        </p:nvSpPr>
        <p:spPr>
          <a:xfrm>
            <a:off x="2690550" y="1451613"/>
            <a:ext cx="42813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chemeClr val="lt1"/>
                </a:solidFill>
                <a:latin typeface="DM Sans"/>
                <a:ea typeface="DM Sans"/>
                <a:cs typeface="DM Sans"/>
                <a:sym typeface="DM Sans"/>
              </a:rPr>
              <a:t>Unir </a:t>
            </a:r>
            <a:r>
              <a:rPr b="0" i="0" lang="es-419" sz="1350" u="none" cap="none" strike="noStrike">
                <a:solidFill>
                  <a:schemeClr val="lt1"/>
                </a:solidFill>
                <a:latin typeface="DM Sans"/>
                <a:ea typeface="DM Sans"/>
                <a:cs typeface="DM Sans"/>
                <a:sym typeface="DM Sans"/>
              </a:rPr>
              <a:t>2 tablas</a:t>
            </a:r>
            <a:endParaRPr b="0" i="0" sz="1350" u="none" cap="none" strike="noStrike">
              <a:solidFill>
                <a:schemeClr val="lt1"/>
              </a:solidFill>
              <a:latin typeface="DM Sans"/>
              <a:ea typeface="DM Sans"/>
              <a:cs typeface="DM Sans"/>
              <a:sym typeface="DM Sans"/>
            </a:endParaRPr>
          </a:p>
        </p:txBody>
      </p:sp>
      <p:pic>
        <p:nvPicPr>
          <p:cNvPr id="134" name="Google Shape;134;p43"/>
          <p:cNvPicPr preferRelativeResize="0"/>
          <p:nvPr/>
        </p:nvPicPr>
        <p:blipFill rotWithShape="1">
          <a:blip r:embed="rId3">
            <a:alphaModFix/>
          </a:blip>
          <a:srcRect b="0" l="0" r="0" t="0"/>
          <a:stretch/>
        </p:blipFill>
        <p:spPr>
          <a:xfrm>
            <a:off x="2172738" y="2080288"/>
            <a:ext cx="196975" cy="196975"/>
          </a:xfrm>
          <a:prstGeom prst="rect">
            <a:avLst/>
          </a:prstGeom>
          <a:noFill/>
          <a:ln>
            <a:noFill/>
          </a:ln>
        </p:spPr>
      </p:pic>
      <p:sp>
        <p:nvSpPr>
          <p:cNvPr id="135" name="Google Shape;135;p43"/>
          <p:cNvSpPr txBox="1"/>
          <p:nvPr/>
        </p:nvSpPr>
        <p:spPr>
          <a:xfrm>
            <a:off x="2690550" y="1982563"/>
            <a:ext cx="42813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chemeClr val="lt1"/>
                </a:solidFill>
                <a:latin typeface="DM Sans"/>
                <a:ea typeface="DM Sans"/>
                <a:cs typeface="DM Sans"/>
                <a:sym typeface="DM Sans"/>
              </a:rPr>
              <a:t>Repasar</a:t>
            </a:r>
            <a:r>
              <a:rPr b="0" i="0" lang="es-419" sz="1350" u="none" cap="none" strike="noStrike">
                <a:solidFill>
                  <a:schemeClr val="lt1"/>
                </a:solidFill>
                <a:latin typeface="DM Sans"/>
                <a:ea typeface="DM Sans"/>
                <a:cs typeface="DM Sans"/>
                <a:sym typeface="DM Sans"/>
              </a:rPr>
              <a:t> los tipos de datos</a:t>
            </a:r>
            <a:endParaRPr b="0" i="0" sz="1350" u="none" cap="none" strike="noStrike">
              <a:solidFill>
                <a:schemeClr val="lt1"/>
              </a:solidFill>
              <a:latin typeface="DM Sans"/>
              <a:ea typeface="DM Sans"/>
              <a:cs typeface="DM Sans"/>
              <a:sym typeface="DM Sans"/>
            </a:endParaRPr>
          </a:p>
        </p:txBody>
      </p:sp>
      <p:pic>
        <p:nvPicPr>
          <p:cNvPr id="136" name="Google Shape;136;p43"/>
          <p:cNvPicPr preferRelativeResize="0"/>
          <p:nvPr/>
        </p:nvPicPr>
        <p:blipFill rotWithShape="1">
          <a:blip r:embed="rId3">
            <a:alphaModFix/>
          </a:blip>
          <a:srcRect b="0" l="0" r="0" t="0"/>
          <a:stretch/>
        </p:blipFill>
        <p:spPr>
          <a:xfrm>
            <a:off x="2172738" y="2614438"/>
            <a:ext cx="196975" cy="196975"/>
          </a:xfrm>
          <a:prstGeom prst="rect">
            <a:avLst/>
          </a:prstGeom>
          <a:noFill/>
          <a:ln>
            <a:noFill/>
          </a:ln>
        </p:spPr>
      </p:pic>
      <p:sp>
        <p:nvSpPr>
          <p:cNvPr id="137" name="Google Shape;137;p43"/>
          <p:cNvSpPr txBox="1"/>
          <p:nvPr/>
        </p:nvSpPr>
        <p:spPr>
          <a:xfrm>
            <a:off x="2690550" y="3044463"/>
            <a:ext cx="42813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chemeClr val="lt1"/>
                </a:solidFill>
                <a:latin typeface="DM Sans"/>
                <a:ea typeface="DM Sans"/>
                <a:cs typeface="DM Sans"/>
                <a:sym typeface="DM Sans"/>
              </a:rPr>
              <a:t>Reconocer</a:t>
            </a:r>
            <a:r>
              <a:rPr b="0" i="0" lang="es-419" sz="1350" u="none" cap="none" strike="noStrike">
                <a:solidFill>
                  <a:schemeClr val="lt1"/>
                </a:solidFill>
                <a:latin typeface="DM Sans"/>
                <a:ea typeface="DM Sans"/>
                <a:cs typeface="DM Sans"/>
                <a:sym typeface="DM Sans"/>
              </a:rPr>
              <a:t> una subconsulta y sus diferentes tipos</a:t>
            </a:r>
            <a:endParaRPr b="0" i="0" sz="1350" u="none" cap="none" strike="noStrike">
              <a:solidFill>
                <a:schemeClr val="lt1"/>
              </a:solidFill>
              <a:latin typeface="DM Sans"/>
              <a:ea typeface="DM Sans"/>
              <a:cs typeface="DM Sans"/>
              <a:sym typeface="DM Sans"/>
            </a:endParaRPr>
          </a:p>
        </p:txBody>
      </p:sp>
      <p:pic>
        <p:nvPicPr>
          <p:cNvPr id="138" name="Google Shape;138;p43"/>
          <p:cNvPicPr preferRelativeResize="0"/>
          <p:nvPr/>
        </p:nvPicPr>
        <p:blipFill rotWithShape="1">
          <a:blip r:embed="rId3">
            <a:alphaModFix/>
          </a:blip>
          <a:srcRect b="0" l="0" r="0" t="0"/>
          <a:stretch/>
        </p:blipFill>
        <p:spPr>
          <a:xfrm>
            <a:off x="2172438" y="3683563"/>
            <a:ext cx="196975" cy="196975"/>
          </a:xfrm>
          <a:prstGeom prst="rect">
            <a:avLst/>
          </a:prstGeom>
          <a:noFill/>
          <a:ln>
            <a:noFill/>
          </a:ln>
        </p:spPr>
      </p:pic>
      <p:sp>
        <p:nvSpPr>
          <p:cNvPr id="139" name="Google Shape;139;p43"/>
          <p:cNvSpPr txBox="1"/>
          <p:nvPr/>
        </p:nvSpPr>
        <p:spPr>
          <a:xfrm>
            <a:off x="2690550" y="3575413"/>
            <a:ext cx="42813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chemeClr val="lt1"/>
                </a:solidFill>
                <a:latin typeface="DM Sans"/>
                <a:ea typeface="DM Sans"/>
                <a:cs typeface="DM Sans"/>
                <a:sym typeface="DM Sans"/>
              </a:rPr>
              <a:t>Implementar diferentes subconsultas SQL</a:t>
            </a:r>
            <a:endParaRPr b="0" i="0" sz="1350" u="none" cap="none" strike="noStrike">
              <a:solidFill>
                <a:schemeClr val="lt1"/>
              </a:solidFill>
              <a:latin typeface="DM Sans"/>
              <a:ea typeface="DM Sans"/>
              <a:cs typeface="DM Sans"/>
              <a:sym typeface="DM Sans"/>
            </a:endParaRPr>
          </a:p>
        </p:txBody>
      </p:sp>
      <p:cxnSp>
        <p:nvCxnSpPr>
          <p:cNvPr id="140" name="Google Shape;140;p43"/>
          <p:cNvCxnSpPr>
            <a:stCxn id="132" idx="2"/>
            <a:endCxn id="134" idx="0"/>
          </p:cNvCxnSpPr>
          <p:nvPr/>
        </p:nvCxnSpPr>
        <p:spPr>
          <a:xfrm flipH="1" rot="-5400000">
            <a:off x="2102176" y="1911038"/>
            <a:ext cx="338100" cy="600"/>
          </a:xfrm>
          <a:prstGeom prst="bentConnector3">
            <a:avLst>
              <a:gd fmla="val 49985" name="adj1"/>
            </a:avLst>
          </a:prstGeom>
          <a:noFill/>
          <a:ln cap="flat" cmpd="sng" w="9525">
            <a:solidFill>
              <a:srgbClr val="EAFF6A"/>
            </a:solidFill>
            <a:prstDash val="solid"/>
            <a:round/>
            <a:headEnd len="sm" w="sm" type="none"/>
            <a:tailEnd len="sm" w="sm" type="none"/>
          </a:ln>
        </p:spPr>
      </p:cxnSp>
      <p:cxnSp>
        <p:nvCxnSpPr>
          <p:cNvPr id="141" name="Google Shape;141;p43"/>
          <p:cNvCxnSpPr>
            <a:stCxn id="134" idx="2"/>
            <a:endCxn id="136" idx="0"/>
          </p:cNvCxnSpPr>
          <p:nvPr/>
        </p:nvCxnSpPr>
        <p:spPr>
          <a:xfrm flipH="1" rot="-5400000">
            <a:off x="2102926" y="2445563"/>
            <a:ext cx="337200" cy="600"/>
          </a:xfrm>
          <a:prstGeom prst="bentConnector3">
            <a:avLst>
              <a:gd fmla="val 49996" name="adj1"/>
            </a:avLst>
          </a:prstGeom>
          <a:noFill/>
          <a:ln cap="flat" cmpd="sng" w="9525">
            <a:solidFill>
              <a:srgbClr val="EAFF6A"/>
            </a:solidFill>
            <a:prstDash val="solid"/>
            <a:round/>
            <a:headEnd len="sm" w="sm" type="none"/>
            <a:tailEnd len="sm" w="sm" type="none"/>
          </a:ln>
        </p:spPr>
      </p:cxnSp>
      <p:cxnSp>
        <p:nvCxnSpPr>
          <p:cNvPr id="142" name="Google Shape;142;p43"/>
          <p:cNvCxnSpPr>
            <a:stCxn id="136" idx="2"/>
            <a:endCxn id="138" idx="0"/>
          </p:cNvCxnSpPr>
          <p:nvPr/>
        </p:nvCxnSpPr>
        <p:spPr>
          <a:xfrm flipH="1" rot="-5400000">
            <a:off x="1835475" y="3247163"/>
            <a:ext cx="872100" cy="600"/>
          </a:xfrm>
          <a:prstGeom prst="bentConnector3">
            <a:avLst>
              <a:gd fmla="val 50003" name="adj1"/>
            </a:avLst>
          </a:prstGeom>
          <a:noFill/>
          <a:ln cap="flat" cmpd="sng" w="9525">
            <a:solidFill>
              <a:srgbClr val="EAFF6A"/>
            </a:solidFill>
            <a:prstDash val="solid"/>
            <a:round/>
            <a:headEnd len="sm" w="sm" type="none"/>
            <a:tailEnd len="sm" w="sm" type="none"/>
          </a:ln>
        </p:spPr>
      </p:cxnSp>
      <p:sp>
        <p:nvSpPr>
          <p:cNvPr id="143" name="Google Shape;143;p43"/>
          <p:cNvSpPr txBox="1"/>
          <p:nvPr/>
        </p:nvSpPr>
        <p:spPr>
          <a:xfrm>
            <a:off x="2690550" y="2513513"/>
            <a:ext cx="42813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chemeClr val="lt1"/>
                </a:solidFill>
                <a:latin typeface="DM Sans"/>
                <a:ea typeface="DM Sans"/>
                <a:cs typeface="DM Sans"/>
                <a:sym typeface="DM Sans"/>
              </a:rPr>
              <a:t>Profundizar </a:t>
            </a:r>
            <a:r>
              <a:rPr b="0" i="0" lang="es-419" sz="1350" u="none" cap="none" strike="noStrike">
                <a:solidFill>
                  <a:schemeClr val="lt1"/>
                </a:solidFill>
                <a:latin typeface="DM Sans"/>
                <a:ea typeface="DM Sans"/>
                <a:cs typeface="DM Sans"/>
                <a:sym typeface="DM Sans"/>
              </a:rPr>
              <a:t>el uso de LIKE</a:t>
            </a:r>
            <a:endParaRPr b="0" i="0" sz="1350" u="none" cap="none" strike="noStrike">
              <a:solidFill>
                <a:schemeClr val="lt1"/>
              </a:solidFill>
              <a:latin typeface="DM Sans"/>
              <a:ea typeface="DM Sans"/>
              <a:cs typeface="DM Sans"/>
              <a:sym typeface="DM Sans"/>
            </a:endParaRPr>
          </a:p>
        </p:txBody>
      </p:sp>
      <p:pic>
        <p:nvPicPr>
          <p:cNvPr id="144" name="Google Shape;144;p43"/>
          <p:cNvPicPr preferRelativeResize="0"/>
          <p:nvPr/>
        </p:nvPicPr>
        <p:blipFill rotWithShape="1">
          <a:blip r:embed="rId3">
            <a:alphaModFix/>
          </a:blip>
          <a:srcRect b="0" l="0" r="0" t="0"/>
          <a:stretch/>
        </p:blipFill>
        <p:spPr>
          <a:xfrm>
            <a:off x="2173038" y="3149000"/>
            <a:ext cx="196975" cy="1969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61"/>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61"/>
          <p:cNvSpPr txBox="1"/>
          <p:nvPr/>
        </p:nvSpPr>
        <p:spPr>
          <a:xfrm>
            <a:off x="993000" y="354875"/>
            <a:ext cx="71580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Uso del LIKE con corchetes []</a:t>
            </a:r>
            <a:endParaRPr b="1" i="0" sz="3500" u="none" cap="none" strike="noStrike">
              <a:solidFill>
                <a:schemeClr val="lt1"/>
              </a:solidFill>
              <a:latin typeface="DM Sans"/>
              <a:ea typeface="DM Sans"/>
              <a:cs typeface="DM Sans"/>
              <a:sym typeface="DM Sans"/>
            </a:endParaRPr>
          </a:p>
        </p:txBody>
      </p:sp>
      <p:sp>
        <p:nvSpPr>
          <p:cNvPr id="318" name="Google Shape;318;p61"/>
          <p:cNvSpPr txBox="1"/>
          <p:nvPr/>
        </p:nvSpPr>
        <p:spPr>
          <a:xfrm>
            <a:off x="990875" y="1481100"/>
            <a:ext cx="2529900" cy="23220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chemeClr val="dk1"/>
                </a:solidFill>
                <a:latin typeface="DM Sans"/>
                <a:ea typeface="DM Sans"/>
                <a:cs typeface="DM Sans"/>
                <a:sym typeface="DM Sans"/>
              </a:rPr>
              <a:t>También podemos integrar la búsqueda de registros que coincidan con uno o dos caracteres iniciales específicos </a:t>
            </a:r>
            <a:endParaRPr b="0" i="0" sz="1350" u="none" cap="none" strike="noStrike">
              <a:solidFill>
                <a:schemeClr val="dk1"/>
              </a:solidFill>
              <a:latin typeface="DM Sans"/>
              <a:ea typeface="DM Sans"/>
              <a:cs typeface="DM Sans"/>
              <a:sym typeface="DM Sans"/>
            </a:endParaRPr>
          </a:p>
          <a:p>
            <a:pPr indent="0" lvl="0" marL="0" marR="38100" rtl="0" algn="l">
              <a:lnSpc>
                <a:spcPct val="128571"/>
              </a:lnSpc>
              <a:spcBef>
                <a:spcPts val="0"/>
              </a:spcBef>
              <a:spcAft>
                <a:spcPts val="0"/>
              </a:spcAft>
              <a:buClr>
                <a:schemeClr val="dk1"/>
              </a:buClr>
              <a:buSzPts val="1100"/>
              <a:buFont typeface="Arial"/>
              <a:buNone/>
            </a:pPr>
            <a:r>
              <a:t/>
            </a:r>
            <a:endParaRPr b="0" i="0" sz="1350" u="none" cap="none" strike="noStrike">
              <a:solidFill>
                <a:schemeClr val="dk1"/>
              </a:solidFill>
              <a:latin typeface="Helvetica Neue Light"/>
              <a:ea typeface="Helvetica Neue Light"/>
              <a:cs typeface="Helvetica Neue Light"/>
              <a:sym typeface="Helvetica Neue Light"/>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4285F4"/>
                </a:solidFill>
                <a:latin typeface="Consolas"/>
                <a:ea typeface="Consolas"/>
                <a:cs typeface="Consolas"/>
                <a:sym typeface="Consolas"/>
              </a:rPr>
              <a:t>SELECT</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a:t>
            </a:r>
            <a:r>
              <a:rPr b="0" i="0" lang="es-419" sz="1350" u="none" cap="none" strike="noStrike">
                <a:solidFill>
                  <a:schemeClr val="lt1"/>
                </a:solidFill>
                <a:latin typeface="Consolas"/>
                <a:ea typeface="Consolas"/>
                <a:cs typeface="Consolas"/>
                <a:sym typeface="Consolas"/>
              </a:rPr>
              <a:t> </a:t>
            </a:r>
            <a:endParaRPr b="0" i="0" sz="1350" u="none" cap="none" strike="noStrike">
              <a:solidFill>
                <a:schemeClr val="lt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4285F4"/>
                </a:solidFill>
                <a:latin typeface="Consolas"/>
                <a:ea typeface="Consolas"/>
                <a:cs typeface="Consolas"/>
                <a:sym typeface="Consolas"/>
              </a:rPr>
              <a:t>FROM</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system_user</a:t>
            </a:r>
            <a:endParaRPr b="0" i="0" sz="1350" u="none" cap="none" strike="noStrike">
              <a:solidFill>
                <a:schemeClr val="lt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4285F4"/>
                </a:solidFill>
                <a:latin typeface="Consolas"/>
                <a:ea typeface="Consolas"/>
                <a:cs typeface="Consolas"/>
                <a:sym typeface="Consolas"/>
              </a:rPr>
              <a:t>WHERE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first_name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rgbClr val="4285F4"/>
                </a:solidFill>
                <a:latin typeface="Consolas"/>
                <a:ea typeface="Consolas"/>
                <a:cs typeface="Consolas"/>
                <a:sym typeface="Consolas"/>
              </a:rPr>
              <a:t>LIKE </a:t>
            </a:r>
            <a:r>
              <a:rPr b="0" i="0" lang="es-419" sz="1350" u="none" cap="none" strike="noStrike">
                <a:solidFill>
                  <a:schemeClr val="dk1"/>
                </a:solidFill>
                <a:latin typeface="Consolas"/>
                <a:ea typeface="Consolas"/>
                <a:cs typeface="Consolas"/>
                <a:sym typeface="Consolas"/>
              </a:rPr>
              <a:t>‘[AM]%del%’;</a:t>
            </a:r>
            <a:endParaRPr b="0" i="0" sz="1350" u="none" cap="none" strike="noStrike">
              <a:solidFill>
                <a:schemeClr val="lt1"/>
              </a:solidFill>
              <a:latin typeface="Consolas"/>
              <a:ea typeface="Consolas"/>
              <a:cs typeface="Consolas"/>
              <a:sym typeface="Consolas"/>
            </a:endParaRPr>
          </a:p>
        </p:txBody>
      </p:sp>
      <p:pic>
        <p:nvPicPr>
          <p:cNvPr id="319" name="Google Shape;319;p61"/>
          <p:cNvPicPr preferRelativeResize="0"/>
          <p:nvPr/>
        </p:nvPicPr>
        <p:blipFill rotWithShape="1">
          <a:blip r:embed="rId3">
            <a:alphaModFix/>
          </a:blip>
          <a:srcRect b="0" l="0" r="0" t="0"/>
          <a:stretch/>
        </p:blipFill>
        <p:spPr>
          <a:xfrm>
            <a:off x="3659400" y="2286580"/>
            <a:ext cx="4673400" cy="112253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62"/>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62"/>
          <p:cNvSpPr txBox="1"/>
          <p:nvPr/>
        </p:nvSpPr>
        <p:spPr>
          <a:xfrm>
            <a:off x="993000" y="354875"/>
            <a:ext cx="71580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Exclusión de caracteres</a:t>
            </a:r>
            <a:endParaRPr b="1" i="0" sz="3500" u="none" cap="none" strike="noStrike">
              <a:solidFill>
                <a:schemeClr val="lt1"/>
              </a:solidFill>
              <a:latin typeface="DM Sans"/>
              <a:ea typeface="DM Sans"/>
              <a:cs typeface="DM Sans"/>
              <a:sym typeface="DM Sans"/>
            </a:endParaRPr>
          </a:p>
        </p:txBody>
      </p:sp>
      <p:sp>
        <p:nvSpPr>
          <p:cNvPr id="326" name="Google Shape;326;p62"/>
          <p:cNvSpPr txBox="1"/>
          <p:nvPr/>
        </p:nvSpPr>
        <p:spPr>
          <a:xfrm>
            <a:off x="990875" y="1481100"/>
            <a:ext cx="2529900" cy="25299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chemeClr val="dk1"/>
                </a:solidFill>
                <a:latin typeface="DM Sans"/>
                <a:ea typeface="DM Sans"/>
                <a:cs typeface="DM Sans"/>
                <a:sym typeface="DM Sans"/>
              </a:rPr>
              <a:t>Aprovechando el uso de corchetes, también nos podemos ocupar de excluir de los resultados determinados caracteres. Para ello debemos usar [^]</a:t>
            </a:r>
            <a:endParaRPr b="0" i="0" sz="1350" u="none" cap="none" strike="noStrike">
              <a:solidFill>
                <a:schemeClr val="dk1"/>
              </a:solidFill>
              <a:latin typeface="DM Sans"/>
              <a:ea typeface="DM Sans"/>
              <a:cs typeface="DM Sans"/>
              <a:sym typeface="DM Sans"/>
            </a:endParaRPr>
          </a:p>
          <a:p>
            <a:pPr indent="0" lvl="0" marL="0" marR="38100" rtl="0" algn="l">
              <a:lnSpc>
                <a:spcPct val="128571"/>
              </a:lnSpc>
              <a:spcBef>
                <a:spcPts val="0"/>
              </a:spcBef>
              <a:spcAft>
                <a:spcPts val="0"/>
              </a:spcAft>
              <a:buClr>
                <a:schemeClr val="dk1"/>
              </a:buClr>
              <a:buSzPts val="1100"/>
              <a:buFont typeface="Arial"/>
              <a:buNone/>
            </a:pPr>
            <a:r>
              <a:t/>
            </a:r>
            <a:endParaRPr b="0" i="0" sz="1350" u="none" cap="none" strike="noStrike">
              <a:solidFill>
                <a:schemeClr val="dk1"/>
              </a:solidFill>
              <a:latin typeface="Helvetica Neue Light"/>
              <a:ea typeface="Helvetica Neue Light"/>
              <a:cs typeface="Helvetica Neue Light"/>
              <a:sym typeface="Helvetica Neue Light"/>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4285F4"/>
                </a:solidFill>
                <a:latin typeface="Consolas"/>
                <a:ea typeface="Consolas"/>
                <a:cs typeface="Consolas"/>
                <a:sym typeface="Consolas"/>
              </a:rPr>
              <a:t>SELECT</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a:t>
            </a:r>
            <a:r>
              <a:rPr b="0" i="0" lang="es-419" sz="1350" u="none" cap="none" strike="noStrike">
                <a:solidFill>
                  <a:schemeClr val="lt1"/>
                </a:solidFill>
                <a:latin typeface="Consolas"/>
                <a:ea typeface="Consolas"/>
                <a:cs typeface="Consolas"/>
                <a:sym typeface="Consolas"/>
              </a:rPr>
              <a:t> </a:t>
            </a:r>
            <a:endParaRPr b="0" i="0" sz="1350" u="none" cap="none" strike="noStrike">
              <a:solidFill>
                <a:schemeClr val="lt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4285F4"/>
                </a:solidFill>
                <a:latin typeface="Consolas"/>
                <a:ea typeface="Consolas"/>
                <a:cs typeface="Consolas"/>
                <a:sym typeface="Consolas"/>
              </a:rPr>
              <a:t>FROM</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game </a:t>
            </a:r>
            <a:endParaRPr b="0" i="0" sz="1350" u="none" cap="none" strike="noStrike">
              <a:solidFill>
                <a:schemeClr val="lt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rgbClr val="4285F4"/>
                </a:solidFill>
                <a:latin typeface="Consolas"/>
                <a:ea typeface="Consolas"/>
                <a:cs typeface="Consolas"/>
                <a:sym typeface="Consolas"/>
              </a:rPr>
              <a:t>WHERE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name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rgbClr val="4285F4"/>
                </a:solidFill>
                <a:latin typeface="Consolas"/>
                <a:ea typeface="Consolas"/>
                <a:cs typeface="Consolas"/>
                <a:sym typeface="Consolas"/>
              </a:rPr>
              <a:t>LIKE </a:t>
            </a:r>
            <a:r>
              <a:rPr b="0" i="0" lang="es-419" sz="1350" u="none" cap="none" strike="noStrike">
                <a:solidFill>
                  <a:schemeClr val="dk1"/>
                </a:solidFill>
                <a:latin typeface="Consolas"/>
                <a:ea typeface="Consolas"/>
                <a:cs typeface="Consolas"/>
                <a:sym typeface="Consolas"/>
              </a:rPr>
              <a:t>‘[^DV]%’;</a:t>
            </a:r>
            <a:endParaRPr b="0" i="0" sz="1350" u="none" cap="none" strike="noStrike">
              <a:solidFill>
                <a:srgbClr val="4285F4"/>
              </a:solidFill>
              <a:latin typeface="Consolas"/>
              <a:ea typeface="Consolas"/>
              <a:cs typeface="Consolas"/>
              <a:sym typeface="Consolas"/>
            </a:endParaRPr>
          </a:p>
        </p:txBody>
      </p:sp>
      <p:pic>
        <p:nvPicPr>
          <p:cNvPr id="327" name="Google Shape;327;p62"/>
          <p:cNvPicPr preferRelativeResize="0"/>
          <p:nvPr/>
        </p:nvPicPr>
        <p:blipFill rotWithShape="1">
          <a:blip r:embed="rId3">
            <a:alphaModFix/>
          </a:blip>
          <a:srcRect b="0" l="0" r="0" t="0"/>
          <a:stretch/>
        </p:blipFill>
        <p:spPr>
          <a:xfrm>
            <a:off x="3659400" y="2286580"/>
            <a:ext cx="4673400" cy="112253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grpSp>
        <p:nvGrpSpPr>
          <p:cNvPr id="332" name="Google Shape;332;p63"/>
          <p:cNvGrpSpPr/>
          <p:nvPr/>
        </p:nvGrpSpPr>
        <p:grpSpPr>
          <a:xfrm>
            <a:off x="4202556" y="994173"/>
            <a:ext cx="738900" cy="738900"/>
            <a:chOff x="974706" y="2467173"/>
            <a:chExt cx="738900" cy="738900"/>
          </a:xfrm>
        </p:grpSpPr>
        <p:sp>
          <p:nvSpPr>
            <p:cNvPr id="333" name="Google Shape;333;p63"/>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34" name="Google Shape;334;p63"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335" name="Google Shape;335;p63"/>
          <p:cNvSpPr txBox="1"/>
          <p:nvPr/>
        </p:nvSpPr>
        <p:spPr>
          <a:xfrm>
            <a:off x="1461300" y="2208625"/>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Uso del operador LIKE</a:t>
            </a:r>
            <a:endParaRPr b="1" i="0" sz="4000" u="none" cap="none" strike="noStrike">
              <a:solidFill>
                <a:schemeClr val="dk1"/>
              </a:solidFill>
              <a:highlight>
                <a:srgbClr val="EAFF6A"/>
              </a:highlight>
              <a:latin typeface="DM Sans"/>
              <a:ea typeface="DM Sans"/>
              <a:cs typeface="DM Sans"/>
              <a:sym typeface="DM Sans"/>
            </a:endParaRPr>
          </a:p>
        </p:txBody>
      </p:sp>
      <p:sp>
        <p:nvSpPr>
          <p:cNvPr id="336" name="Google Shape;336;p63"/>
          <p:cNvSpPr txBox="1"/>
          <p:nvPr/>
        </p:nvSpPr>
        <p:spPr>
          <a:xfrm>
            <a:off x="987300" y="384913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419" sz="2000" u="none" cap="none" strike="noStrike">
                <a:solidFill>
                  <a:srgbClr val="83AEFB"/>
                </a:solidFill>
                <a:latin typeface="DM Sans"/>
                <a:ea typeface="DM Sans"/>
                <a:cs typeface="DM Sans"/>
                <a:sym typeface="DM Sans"/>
              </a:rPr>
              <a:t>Duración: </a:t>
            </a:r>
            <a:r>
              <a:rPr b="1" i="0" lang="es-419" sz="2000" u="none" cap="none" strike="noStrike">
                <a:solidFill>
                  <a:srgbClr val="83AEFB"/>
                </a:solidFill>
                <a:latin typeface="DM Sans"/>
                <a:ea typeface="DM Sans"/>
                <a:cs typeface="DM Sans"/>
                <a:sym typeface="DM Sans"/>
              </a:rPr>
              <a:t>15 minutos</a:t>
            </a:r>
            <a:endParaRPr b="1" i="0" sz="2000" u="none" cap="none" strike="noStrike">
              <a:solidFill>
                <a:srgbClr val="83AEFB"/>
              </a:solidFill>
              <a:latin typeface="DM Sans"/>
              <a:ea typeface="DM Sans"/>
              <a:cs typeface="DM Sans"/>
              <a:sym typeface="DM Sans"/>
            </a:endParaRPr>
          </a:p>
        </p:txBody>
      </p:sp>
      <p:sp>
        <p:nvSpPr>
          <p:cNvPr id="337" name="Google Shape;337;p63"/>
          <p:cNvSpPr txBox="1"/>
          <p:nvPr/>
        </p:nvSpPr>
        <p:spPr>
          <a:xfrm>
            <a:off x="987300" y="2947538"/>
            <a:ext cx="71694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419" sz="2000" u="none" cap="none" strike="noStrike">
                <a:solidFill>
                  <a:srgbClr val="999999"/>
                </a:solidFill>
                <a:latin typeface="DM Sans"/>
                <a:ea typeface="DM Sans"/>
                <a:cs typeface="DM Sans"/>
                <a:sym typeface="DM Sans"/>
              </a:rPr>
              <a:t>Implementemos el uso del operador LIKE sobre las tablas GAME y SYSTEM_USER de nuestra base de datos GAMER</a:t>
            </a:r>
            <a:endParaRPr b="0" i="0" sz="2000" u="none" cap="none" strike="noStrike">
              <a:solidFill>
                <a:schemeClr val="dk1"/>
              </a:solidFill>
              <a:highlight>
                <a:schemeClr val="lt1"/>
              </a:highlight>
              <a:latin typeface="Helvetica Neue Light"/>
              <a:ea typeface="Helvetica Neue Light"/>
              <a:cs typeface="Helvetica Neue Light"/>
              <a:sym typeface="Helvetica Neue Light"/>
            </a:endParaRPr>
          </a:p>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999999"/>
              </a:solidFill>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grpSp>
        <p:nvGrpSpPr>
          <p:cNvPr id="342" name="Google Shape;342;p64"/>
          <p:cNvGrpSpPr/>
          <p:nvPr/>
        </p:nvGrpSpPr>
        <p:grpSpPr>
          <a:xfrm>
            <a:off x="457347" y="468297"/>
            <a:ext cx="431074" cy="431074"/>
            <a:chOff x="974706" y="2467173"/>
            <a:chExt cx="738900" cy="738900"/>
          </a:xfrm>
        </p:grpSpPr>
        <p:sp>
          <p:nvSpPr>
            <p:cNvPr id="343" name="Google Shape;343;p64"/>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44" name="Google Shape;344;p64"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345" name="Google Shape;345;p64"/>
          <p:cNvSpPr txBox="1"/>
          <p:nvPr/>
        </p:nvSpPr>
        <p:spPr>
          <a:xfrm>
            <a:off x="501450" y="1081750"/>
            <a:ext cx="71202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Uso del operador LIKE</a:t>
            </a:r>
            <a:endParaRPr b="1" i="0" sz="4000" u="none" cap="none" strike="noStrike">
              <a:solidFill>
                <a:schemeClr val="dk1"/>
              </a:solidFill>
              <a:latin typeface="DM Sans"/>
              <a:ea typeface="DM Sans"/>
              <a:cs typeface="DM Sans"/>
              <a:sym typeface="DM Sans"/>
            </a:endParaRPr>
          </a:p>
        </p:txBody>
      </p:sp>
      <p:pic>
        <p:nvPicPr>
          <p:cNvPr id="346" name="Google Shape;346;p64"/>
          <p:cNvPicPr preferRelativeResize="0"/>
          <p:nvPr/>
        </p:nvPicPr>
        <p:blipFill rotWithShape="1">
          <a:blip r:embed="rId4">
            <a:alphaModFix/>
          </a:blip>
          <a:srcRect b="0" l="0" r="0" t="0"/>
          <a:stretch/>
        </p:blipFill>
        <p:spPr>
          <a:xfrm>
            <a:off x="7811413" y="4692275"/>
            <a:ext cx="1150750" cy="267575"/>
          </a:xfrm>
          <a:prstGeom prst="rect">
            <a:avLst/>
          </a:prstGeom>
          <a:noFill/>
          <a:ln>
            <a:noFill/>
          </a:ln>
        </p:spPr>
      </p:pic>
      <p:sp>
        <p:nvSpPr>
          <p:cNvPr id="347" name="Google Shape;347;p64"/>
          <p:cNvSpPr txBox="1"/>
          <p:nvPr/>
        </p:nvSpPr>
        <p:spPr>
          <a:xfrm>
            <a:off x="501450" y="2318725"/>
            <a:ext cx="63324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Buscaremos usuarios (SYSTEM_USER) utilizando el operador LIKE, y combinando el mismo con las diferentes variantes vistas hasta aquí.</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000000"/>
                </a:solidFill>
                <a:latin typeface="DM Sans"/>
                <a:ea typeface="DM Sans"/>
                <a:cs typeface="DM Sans"/>
                <a:sym typeface="DM Sans"/>
              </a:rPr>
              <a:t>Aquellos usuarios cuyo nombre comience con la letra ‘J’</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000000"/>
                </a:solidFill>
                <a:latin typeface="DM Sans"/>
                <a:ea typeface="DM Sans"/>
                <a:cs typeface="DM Sans"/>
                <a:sym typeface="DM Sans"/>
              </a:rPr>
              <a:t>Aquellos usuarios cuyo apellido contenga la letra ‘W’</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000000"/>
                </a:solidFill>
                <a:latin typeface="DM Sans"/>
                <a:ea typeface="DM Sans"/>
                <a:cs typeface="DM Sans"/>
                <a:sym typeface="DM Sans"/>
              </a:rPr>
              <a:t>Aquellos usuarios cuyo nombre contenga la letra ‘i’ en segundo lugar</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000000"/>
                </a:solidFill>
                <a:latin typeface="DM Sans"/>
                <a:ea typeface="DM Sans"/>
                <a:cs typeface="DM Sans"/>
                <a:sym typeface="DM Sans"/>
              </a:rPr>
              <a:t>Aquellos usuarios cuyo nombre finalice con la letra ‘k’</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000000"/>
                </a:solidFill>
                <a:latin typeface="DM Sans"/>
                <a:ea typeface="DM Sans"/>
                <a:cs typeface="DM Sans"/>
                <a:sym typeface="DM Sans"/>
              </a:rPr>
              <a:t>Aquellos usuarios cuyo nombre no incluya las letras ‘ch’</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000000"/>
                </a:solidFill>
                <a:latin typeface="DM Sans"/>
                <a:ea typeface="DM Sans"/>
                <a:cs typeface="DM Sans"/>
                <a:sym typeface="DM Sans"/>
              </a:rPr>
              <a:t>Aquellos usuarios cuyo nombre solo incluya las letras ‘ch’</a:t>
            </a:r>
            <a:endParaRPr b="0" i="0" sz="1350" u="none" cap="none" strike="noStrike">
              <a:solidFill>
                <a:srgbClr val="000000"/>
              </a:solidFill>
              <a:latin typeface="DM Sans"/>
              <a:ea typeface="DM Sans"/>
              <a:cs typeface="DM Sans"/>
              <a:sym typeface="DM Sans"/>
            </a:endParaRPr>
          </a:p>
        </p:txBody>
      </p:sp>
      <p:sp>
        <p:nvSpPr>
          <p:cNvPr id="348" name="Google Shape;348;p64"/>
          <p:cNvSpPr txBox="1"/>
          <p:nvPr/>
        </p:nvSpPr>
        <p:spPr>
          <a:xfrm>
            <a:off x="930550"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419" sz="1600" u="none" cap="none" strike="noStrike">
                <a:solidFill>
                  <a:schemeClr val="dk1"/>
                </a:solidFill>
                <a:latin typeface="DM Sans"/>
                <a:ea typeface="DM Sans"/>
                <a:cs typeface="DM Sans"/>
                <a:sym typeface="DM Sans"/>
              </a:rPr>
              <a:t>ACTIVIDAD EN CLASE</a:t>
            </a:r>
            <a:endParaRPr b="0" i="0" sz="1400" u="none" cap="none" strike="noStrike">
              <a:solidFill>
                <a:srgbClr val="000000"/>
              </a:solidFill>
              <a:latin typeface="DM Sans"/>
              <a:ea typeface="DM Sans"/>
              <a:cs typeface="DM Sans"/>
              <a:sym typeface="DM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65"/>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lt1"/>
                </a:solidFill>
                <a:latin typeface="DM Sans"/>
                <a:ea typeface="DM Sans"/>
                <a:cs typeface="DM Sans"/>
                <a:sym typeface="DM Sans"/>
              </a:rPr>
              <a:t>Subconsultas</a:t>
            </a:r>
            <a:endParaRPr b="1" i="0" sz="4000" u="none" cap="none" strike="noStrike">
              <a:solidFill>
                <a:schemeClr val="lt1"/>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accent5"/>
                </a:solidFill>
                <a:latin typeface="DM Sans"/>
                <a:ea typeface="DM Sans"/>
                <a:cs typeface="DM Sans"/>
                <a:sym typeface="DM Sans"/>
              </a:rPr>
              <a:t>SQL</a:t>
            </a:r>
            <a:endParaRPr b="1" i="0" sz="4000" u="none" cap="none" strike="noStrike">
              <a:solidFill>
                <a:schemeClr val="accent5"/>
              </a:solidFill>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66"/>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419" sz="3500">
                <a:solidFill>
                  <a:srgbClr val="EAFF6A"/>
                </a:solidFill>
                <a:latin typeface="DM Sans"/>
                <a:ea typeface="DM Sans"/>
                <a:cs typeface="DM Sans"/>
                <a:sym typeface="DM Sans"/>
              </a:rPr>
              <a:t>Ejemplo en vivo</a:t>
            </a:r>
            <a:endParaRPr b="1" sz="3500">
              <a:solidFill>
                <a:srgbClr val="EAFF6A"/>
              </a:solidFill>
              <a:latin typeface="DM Sans"/>
              <a:ea typeface="DM Sans"/>
              <a:cs typeface="DM Sans"/>
              <a:sym typeface="DM Sans"/>
            </a:endParaRPr>
          </a:p>
        </p:txBody>
      </p:sp>
      <p:sp>
        <p:nvSpPr>
          <p:cNvPr id="359" name="Google Shape;359;p66"/>
          <p:cNvSpPr txBox="1"/>
          <p:nvPr/>
        </p:nvSpPr>
        <p:spPr>
          <a:xfrm>
            <a:off x="473350" y="1626100"/>
            <a:ext cx="71694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500">
                <a:solidFill>
                  <a:srgbClr val="B7B7B7"/>
                </a:solidFill>
                <a:latin typeface="DM Sans"/>
                <a:ea typeface="DM Sans"/>
                <a:cs typeface="DM Sans"/>
                <a:sym typeface="DM Sans"/>
              </a:rPr>
              <a:t>Observemos el siguiente ejemplo sobre subconsultas SQL.</a:t>
            </a:r>
            <a:endParaRPr b="1" sz="2500">
              <a:solidFill>
                <a:srgbClr val="B7B7B7"/>
              </a:solidFill>
              <a:latin typeface="Helvetica Neue"/>
              <a:ea typeface="Helvetica Neue"/>
              <a:cs typeface="Helvetica Neue"/>
              <a:sym typeface="Helvetica Neue"/>
            </a:endParaRPr>
          </a:p>
        </p:txBody>
      </p:sp>
      <p:grpSp>
        <p:nvGrpSpPr>
          <p:cNvPr id="360" name="Google Shape;360;p66"/>
          <p:cNvGrpSpPr/>
          <p:nvPr/>
        </p:nvGrpSpPr>
        <p:grpSpPr>
          <a:xfrm>
            <a:off x="473351" y="619523"/>
            <a:ext cx="738900" cy="738900"/>
            <a:chOff x="473351" y="619523"/>
            <a:chExt cx="738900" cy="738900"/>
          </a:xfrm>
        </p:grpSpPr>
        <p:sp>
          <p:nvSpPr>
            <p:cNvPr id="361" name="Google Shape;361;p66"/>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2" name="Google Shape;362;p66" title="ícono de ejemplo en vivo"/>
            <p:cNvPicPr preferRelativeResize="0"/>
            <p:nvPr/>
          </p:nvPicPr>
          <p:blipFill>
            <a:blip r:embed="rId3">
              <a:alphaModFix/>
            </a:blip>
            <a:stretch>
              <a:fillRect/>
            </a:stretch>
          </p:blipFill>
          <p:spPr>
            <a:xfrm>
              <a:off x="616475" y="762650"/>
              <a:ext cx="452650" cy="452650"/>
            </a:xfrm>
            <a:prstGeom prst="rect">
              <a:avLst/>
            </a:prstGeom>
            <a:noFill/>
            <a:ln>
              <a:noFill/>
            </a:ln>
          </p:spPr>
        </p:pic>
      </p:grpSp>
      <p:sp>
        <p:nvSpPr>
          <p:cNvPr id="363" name="Google Shape;363;p66"/>
          <p:cNvSpPr txBox="1"/>
          <p:nvPr/>
        </p:nvSpPr>
        <p:spPr>
          <a:xfrm>
            <a:off x="473350" y="3980550"/>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000">
                <a:solidFill>
                  <a:schemeClr val="lt1"/>
                </a:solidFill>
                <a:latin typeface="DM Sans"/>
                <a:ea typeface="DM Sans"/>
                <a:cs typeface="DM Sans"/>
                <a:sym typeface="DM Sans"/>
              </a:rPr>
              <a:t>Duración: </a:t>
            </a:r>
            <a:r>
              <a:rPr b="1" lang="es-419" sz="2000">
                <a:solidFill>
                  <a:schemeClr val="lt1"/>
                </a:solidFill>
                <a:latin typeface="DM Sans"/>
                <a:ea typeface="DM Sans"/>
                <a:cs typeface="DM Sans"/>
                <a:sym typeface="DM Sans"/>
              </a:rPr>
              <a:t>10 minutos</a:t>
            </a:r>
            <a:endParaRPr b="1" sz="2000">
              <a:solidFill>
                <a:schemeClr val="lt1"/>
              </a:solidFill>
              <a:latin typeface="DM Sans"/>
              <a:ea typeface="DM Sans"/>
              <a:cs typeface="DM Sans"/>
              <a:sym typeface="DM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67"/>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67"/>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Ejemplo de subconsultas</a:t>
            </a:r>
            <a:endParaRPr b="1" i="0" sz="3500" u="none" cap="none" strike="noStrike">
              <a:solidFill>
                <a:schemeClr val="lt1"/>
              </a:solidFill>
              <a:latin typeface="DM Sans"/>
              <a:ea typeface="DM Sans"/>
              <a:cs typeface="DM Sans"/>
              <a:sym typeface="DM Sans"/>
            </a:endParaRPr>
          </a:p>
        </p:txBody>
      </p:sp>
      <p:sp>
        <p:nvSpPr>
          <p:cNvPr id="370" name="Google Shape;370;p67"/>
          <p:cNvSpPr txBox="1"/>
          <p:nvPr/>
        </p:nvSpPr>
        <p:spPr>
          <a:xfrm>
            <a:off x="5949025" y="1542150"/>
            <a:ext cx="2166300" cy="1639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Contamos con dos tablas: SYSTEM_USER y USER_TYPE; necesitamos visualizar aquellos usuarios con el máximo identificador de tipo.</a:t>
            </a:r>
            <a:endParaRPr b="0" i="0" sz="1350" u="none" cap="none" strike="noStrike">
              <a:solidFill>
                <a:srgbClr val="000000"/>
              </a:solidFill>
              <a:latin typeface="DM Sans"/>
              <a:ea typeface="DM Sans"/>
              <a:cs typeface="DM Sans"/>
              <a:sym typeface="DM Sans"/>
            </a:endParaRPr>
          </a:p>
        </p:txBody>
      </p:sp>
      <p:pic>
        <p:nvPicPr>
          <p:cNvPr id="371" name="Google Shape;371;p67"/>
          <p:cNvPicPr preferRelativeResize="0"/>
          <p:nvPr/>
        </p:nvPicPr>
        <p:blipFill rotWithShape="1">
          <a:blip r:embed="rId3">
            <a:alphaModFix/>
          </a:blip>
          <a:srcRect b="0" l="0" r="0" t="0"/>
          <a:stretch/>
        </p:blipFill>
        <p:spPr>
          <a:xfrm>
            <a:off x="917700" y="1863339"/>
            <a:ext cx="4751200" cy="19697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68"/>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68"/>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Ejemplo de subconsultas</a:t>
            </a:r>
            <a:endParaRPr b="1" i="0" sz="3500" u="none" cap="none" strike="noStrike">
              <a:solidFill>
                <a:schemeClr val="lt1"/>
              </a:solidFill>
              <a:latin typeface="DM Sans"/>
              <a:ea typeface="DM Sans"/>
              <a:cs typeface="DM Sans"/>
              <a:sym typeface="DM Sans"/>
            </a:endParaRPr>
          </a:p>
        </p:txBody>
      </p:sp>
      <p:sp>
        <p:nvSpPr>
          <p:cNvPr id="378" name="Google Shape;378;p68"/>
          <p:cNvSpPr txBox="1"/>
          <p:nvPr/>
        </p:nvSpPr>
        <p:spPr>
          <a:xfrm>
            <a:off x="5949025" y="1648200"/>
            <a:ext cx="2166300" cy="18471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800"/>
              <a:buFont typeface="Arial"/>
              <a:buNone/>
            </a:pPr>
            <a:r>
              <a:rPr b="0" i="0" lang="es-419" sz="1350" u="none" cap="none" strike="noStrike">
                <a:solidFill>
                  <a:schemeClr val="accent5"/>
                </a:solidFill>
                <a:latin typeface="Consolas"/>
                <a:ea typeface="Consolas"/>
                <a:cs typeface="Consolas"/>
                <a:sym typeface="Consolas"/>
              </a:rPr>
              <a:t>SELECT </a:t>
            </a:r>
            <a:r>
              <a:rPr b="0" i="0" lang="es-419" sz="1350" u="none" cap="none" strike="noStrike">
                <a:solidFill>
                  <a:schemeClr val="dk1"/>
                </a:solidFill>
                <a:latin typeface="Consolas"/>
                <a:ea typeface="Consolas"/>
                <a:cs typeface="Consolas"/>
                <a:sym typeface="Consolas"/>
              </a:rPr>
              <a:t>id_system_user, last_name</a:t>
            </a:r>
            <a:endParaRPr b="0" i="0" sz="1350" u="none" cap="none" strike="noStrike">
              <a:solidFill>
                <a:schemeClr val="dk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800"/>
              <a:buFont typeface="Arial"/>
              <a:buNone/>
            </a:pPr>
            <a:r>
              <a:rPr b="0" i="0" lang="es-419" sz="1350" u="none" cap="none" strike="noStrike">
                <a:solidFill>
                  <a:schemeClr val="accent5"/>
                </a:solidFill>
                <a:latin typeface="Consolas"/>
                <a:ea typeface="Consolas"/>
                <a:cs typeface="Consolas"/>
                <a:sym typeface="Consolas"/>
              </a:rPr>
              <a:t>FROM</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system_user</a:t>
            </a:r>
            <a:endParaRPr b="0" i="0" sz="1350" u="none" cap="none" strike="noStrike">
              <a:solidFill>
                <a:schemeClr val="lt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800"/>
              <a:buFont typeface="Arial"/>
              <a:buNone/>
            </a:pPr>
            <a:r>
              <a:rPr b="0" i="0" lang="es-419" sz="1350" u="none" cap="none" strike="noStrike">
                <a:solidFill>
                  <a:schemeClr val="accent5"/>
                </a:solidFill>
                <a:latin typeface="Consolas"/>
                <a:ea typeface="Consolas"/>
                <a:cs typeface="Consolas"/>
                <a:sym typeface="Consolas"/>
              </a:rPr>
              <a:t>WHERE</a:t>
            </a:r>
            <a:r>
              <a:rPr b="0" i="0" lang="es-419" sz="1350" u="none" cap="none" strike="noStrike">
                <a:solidFill>
                  <a:srgbClr val="4285F4"/>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id_user_type = (</a:t>
            </a:r>
            <a:r>
              <a:rPr b="0" i="0" lang="es-419" sz="1350" u="none" cap="none" strike="noStrike">
                <a:solidFill>
                  <a:schemeClr val="accent5"/>
                </a:solidFill>
                <a:latin typeface="Consolas"/>
                <a:ea typeface="Consolas"/>
                <a:cs typeface="Consolas"/>
                <a:sym typeface="Consolas"/>
              </a:rPr>
              <a:t>SELECT</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max(id_user_type) </a:t>
            </a:r>
            <a:r>
              <a:rPr b="0" i="0" lang="es-419" sz="1350" u="none" cap="none" strike="noStrike">
                <a:solidFill>
                  <a:schemeClr val="accent5"/>
                </a:solidFill>
                <a:latin typeface="Consolas"/>
                <a:ea typeface="Consolas"/>
                <a:cs typeface="Consolas"/>
                <a:sym typeface="Consolas"/>
              </a:rPr>
              <a:t>FROM</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user_type);</a:t>
            </a:r>
            <a:endParaRPr b="0" i="0" sz="1350" u="none" cap="none" strike="noStrike">
              <a:solidFill>
                <a:srgbClr val="000000"/>
              </a:solidFill>
              <a:latin typeface="DM Sans"/>
              <a:ea typeface="DM Sans"/>
              <a:cs typeface="DM Sans"/>
              <a:sym typeface="DM Sans"/>
            </a:endParaRPr>
          </a:p>
        </p:txBody>
      </p:sp>
      <p:pic>
        <p:nvPicPr>
          <p:cNvPr id="379" name="Google Shape;379;p68"/>
          <p:cNvPicPr preferRelativeResize="0"/>
          <p:nvPr/>
        </p:nvPicPr>
        <p:blipFill rotWithShape="1">
          <a:blip r:embed="rId3">
            <a:alphaModFix/>
          </a:blip>
          <a:srcRect b="0" l="0" r="0" t="0"/>
          <a:stretch/>
        </p:blipFill>
        <p:spPr>
          <a:xfrm>
            <a:off x="992725" y="1860399"/>
            <a:ext cx="4543000" cy="18834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69"/>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lt1"/>
                </a:solidFill>
                <a:latin typeface="DM Sans"/>
                <a:ea typeface="DM Sans"/>
                <a:cs typeface="DM Sans"/>
                <a:sym typeface="DM Sans"/>
              </a:rPr>
              <a:t>Ordenamiento de</a:t>
            </a:r>
            <a:endParaRPr b="1" i="0" sz="4000" u="none" cap="none" strike="noStrike">
              <a:solidFill>
                <a:schemeClr val="lt1"/>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accent6"/>
                </a:solidFill>
                <a:latin typeface="DM Sans"/>
                <a:ea typeface="DM Sans"/>
                <a:cs typeface="DM Sans"/>
                <a:sym typeface="DM Sans"/>
              </a:rPr>
              <a:t>subconsultas SQL</a:t>
            </a:r>
            <a:endParaRPr b="1" i="0" sz="4000" u="none" cap="none" strike="noStrike">
              <a:solidFill>
                <a:schemeClr val="accent6"/>
              </a:solidFill>
              <a:latin typeface="DM Sans"/>
              <a:ea typeface="DM Sans"/>
              <a:cs typeface="DM Sans"/>
              <a:sym typeface="DM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70"/>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70"/>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Ejemplo de subconsultas</a:t>
            </a:r>
            <a:endParaRPr b="1" i="0" sz="3500" u="none" cap="none" strike="noStrike">
              <a:solidFill>
                <a:schemeClr val="lt1"/>
              </a:solidFill>
              <a:latin typeface="DM Sans"/>
              <a:ea typeface="DM Sans"/>
              <a:cs typeface="DM Sans"/>
              <a:sym typeface="DM Sans"/>
            </a:endParaRPr>
          </a:p>
        </p:txBody>
      </p:sp>
      <p:sp>
        <p:nvSpPr>
          <p:cNvPr id="391" name="Google Shape;391;p70"/>
          <p:cNvSpPr txBox="1"/>
          <p:nvPr/>
        </p:nvSpPr>
        <p:spPr>
          <a:xfrm>
            <a:off x="5949025" y="1648200"/>
            <a:ext cx="2166300" cy="24705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800"/>
              <a:buFont typeface="Arial"/>
              <a:buNone/>
            </a:pPr>
            <a:r>
              <a:rPr b="0" i="0" lang="es-419" sz="1350" u="none" cap="none" strike="noStrike">
                <a:solidFill>
                  <a:srgbClr val="83AEFB"/>
                </a:solidFill>
                <a:latin typeface="Consolas"/>
                <a:ea typeface="Consolas"/>
                <a:cs typeface="Consolas"/>
                <a:sym typeface="Consolas"/>
              </a:rPr>
              <a:t>SELECT </a:t>
            </a:r>
            <a:r>
              <a:rPr b="0" i="0" lang="es-419" sz="1350" u="none" cap="none" strike="noStrike">
                <a:solidFill>
                  <a:schemeClr val="dk1"/>
                </a:solidFill>
                <a:latin typeface="Consolas"/>
                <a:ea typeface="Consolas"/>
                <a:cs typeface="Consolas"/>
                <a:sym typeface="Consolas"/>
              </a:rPr>
              <a:t>id_system_user, last_name</a:t>
            </a:r>
            <a:endParaRPr b="0" i="0" sz="1350" u="none" cap="none" strike="noStrike">
              <a:solidFill>
                <a:schemeClr val="dk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800"/>
              <a:buFont typeface="Arial"/>
              <a:buNone/>
            </a:pPr>
            <a:r>
              <a:rPr b="0" i="0" lang="es-419" sz="1350" u="none" cap="none" strike="noStrike">
                <a:solidFill>
                  <a:srgbClr val="83AEFB"/>
                </a:solidFill>
                <a:latin typeface="Consolas"/>
                <a:ea typeface="Consolas"/>
                <a:cs typeface="Consolas"/>
                <a:sym typeface="Consolas"/>
              </a:rPr>
              <a:t>FROM</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system_user</a:t>
            </a:r>
            <a:endParaRPr b="0" i="0" sz="1350" u="none" cap="none" strike="noStrike">
              <a:solidFill>
                <a:schemeClr val="lt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800"/>
              <a:buFont typeface="Arial"/>
              <a:buNone/>
            </a:pPr>
            <a:r>
              <a:rPr b="0" i="0" lang="es-419" sz="1350" u="none" cap="none" strike="noStrike">
                <a:solidFill>
                  <a:srgbClr val="83AEFB"/>
                </a:solidFill>
                <a:latin typeface="Consolas"/>
                <a:ea typeface="Consolas"/>
                <a:cs typeface="Consolas"/>
                <a:sym typeface="Consolas"/>
              </a:rPr>
              <a:t>WHERE</a:t>
            </a:r>
            <a:r>
              <a:rPr b="0" i="0" lang="es-419" sz="1350" u="none" cap="none" strike="noStrike">
                <a:solidFill>
                  <a:srgbClr val="4285F4"/>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id_user_type = (</a:t>
            </a:r>
            <a:r>
              <a:rPr b="0" i="0" lang="es-419" sz="1350" u="none" cap="none" strike="noStrike">
                <a:solidFill>
                  <a:srgbClr val="83AEFB"/>
                </a:solidFill>
                <a:latin typeface="Consolas"/>
                <a:ea typeface="Consolas"/>
                <a:cs typeface="Consolas"/>
                <a:sym typeface="Consolas"/>
              </a:rPr>
              <a:t>SELECT</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max(id_user_type)</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rgbClr val="83AEFB"/>
                </a:solidFill>
                <a:latin typeface="Consolas"/>
                <a:ea typeface="Consolas"/>
                <a:cs typeface="Consolas"/>
                <a:sym typeface="Consolas"/>
              </a:rPr>
              <a:t>FROM</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user_type)</a:t>
            </a:r>
            <a:endParaRPr b="0" i="0" sz="1350" u="none" cap="none" strike="noStrike">
              <a:solidFill>
                <a:schemeClr val="lt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800"/>
              <a:buFont typeface="Arial"/>
              <a:buNone/>
            </a:pPr>
            <a:r>
              <a:rPr b="0" i="0" lang="es-419" sz="1350" u="none" cap="none" strike="noStrike">
                <a:solidFill>
                  <a:srgbClr val="83AEFB"/>
                </a:solidFill>
                <a:latin typeface="Consolas"/>
                <a:ea typeface="Consolas"/>
                <a:cs typeface="Consolas"/>
                <a:sym typeface="Consolas"/>
              </a:rPr>
              <a:t>ORDER BY</a:t>
            </a:r>
            <a:r>
              <a:rPr b="0" i="0" lang="es-419" sz="1350" u="none" cap="none" strike="noStrike">
                <a:solidFill>
                  <a:schemeClr val="lt1"/>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last_name </a:t>
            </a:r>
            <a:r>
              <a:rPr b="0" i="0" lang="es-419" sz="1350" u="none" cap="none" strike="noStrike">
                <a:solidFill>
                  <a:srgbClr val="83AEFB"/>
                </a:solidFill>
                <a:latin typeface="Consolas"/>
                <a:ea typeface="Consolas"/>
                <a:cs typeface="Consolas"/>
                <a:sym typeface="Consolas"/>
              </a:rPr>
              <a:t>ASC</a:t>
            </a:r>
            <a:r>
              <a:rPr b="0" i="0" lang="es-419" sz="1350" u="none" cap="none" strike="noStrike">
                <a:solidFill>
                  <a:schemeClr val="dk1"/>
                </a:solidFill>
                <a:latin typeface="Consolas"/>
                <a:ea typeface="Consolas"/>
                <a:cs typeface="Consolas"/>
                <a:sym typeface="Consolas"/>
              </a:rPr>
              <a:t>;</a:t>
            </a:r>
            <a:endParaRPr b="0" i="0" sz="1350" u="none" cap="none" strike="noStrike">
              <a:solidFill>
                <a:schemeClr val="dk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800"/>
              <a:buFont typeface="Arial"/>
              <a:buNone/>
            </a:pPr>
            <a:r>
              <a:t/>
            </a:r>
            <a:endParaRPr b="0" i="0" sz="1350" u="none" cap="none" strike="noStrike">
              <a:solidFill>
                <a:schemeClr val="dk1"/>
              </a:solidFill>
              <a:latin typeface="Consolas"/>
              <a:ea typeface="Consolas"/>
              <a:cs typeface="Consolas"/>
              <a:sym typeface="Consolas"/>
            </a:endParaRPr>
          </a:p>
        </p:txBody>
      </p:sp>
      <p:pic>
        <p:nvPicPr>
          <p:cNvPr id="392" name="Google Shape;392;p70"/>
          <p:cNvPicPr preferRelativeResize="0"/>
          <p:nvPr/>
        </p:nvPicPr>
        <p:blipFill rotWithShape="1">
          <a:blip r:embed="rId3">
            <a:alphaModFix/>
          </a:blip>
          <a:srcRect b="0" l="0" r="0" t="0"/>
          <a:stretch/>
        </p:blipFill>
        <p:spPr>
          <a:xfrm>
            <a:off x="1149885" y="1924300"/>
            <a:ext cx="4455217" cy="1847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44"/>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000"/>
              <a:buFont typeface="Arial"/>
              <a:buNone/>
            </a:pPr>
            <a:r>
              <a:rPr b="1" i="0" lang="es-419" sz="3000" u="none" cap="none" strike="noStrike">
                <a:solidFill>
                  <a:srgbClr val="EAFF6A"/>
                </a:solidFill>
                <a:latin typeface="DM Sans"/>
                <a:ea typeface="DM Sans"/>
                <a:cs typeface="DM Sans"/>
                <a:sym typeface="DM Sans"/>
              </a:rPr>
              <a:t>Objetivos de la clase</a:t>
            </a:r>
            <a:endParaRPr b="1" i="0" sz="3000" u="none" cap="none" strike="noStrike">
              <a:solidFill>
                <a:srgbClr val="EAFF6A"/>
              </a:solidFill>
              <a:latin typeface="DM Sans"/>
              <a:ea typeface="DM Sans"/>
              <a:cs typeface="DM Sans"/>
              <a:sym typeface="DM Sans"/>
            </a:endParaRPr>
          </a:p>
        </p:txBody>
      </p:sp>
      <p:pic>
        <p:nvPicPr>
          <p:cNvPr id="150" name="Google Shape;150;p44"/>
          <p:cNvPicPr preferRelativeResize="0"/>
          <p:nvPr/>
        </p:nvPicPr>
        <p:blipFill rotWithShape="1">
          <a:blip r:embed="rId3">
            <a:alphaModFix/>
          </a:blip>
          <a:srcRect b="0" l="0" r="0" t="0"/>
          <a:stretch/>
        </p:blipFill>
        <p:spPr>
          <a:xfrm>
            <a:off x="2172438" y="1545313"/>
            <a:ext cx="196975" cy="196975"/>
          </a:xfrm>
          <a:prstGeom prst="rect">
            <a:avLst/>
          </a:prstGeom>
          <a:noFill/>
          <a:ln>
            <a:noFill/>
          </a:ln>
        </p:spPr>
      </p:pic>
      <p:sp>
        <p:nvSpPr>
          <p:cNvPr id="151" name="Google Shape;151;p44"/>
          <p:cNvSpPr txBox="1"/>
          <p:nvPr/>
        </p:nvSpPr>
        <p:spPr>
          <a:xfrm>
            <a:off x="2690561" y="1451613"/>
            <a:ext cx="42813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419" sz="1350" u="none" cap="none" strike="noStrike">
                <a:solidFill>
                  <a:schemeClr val="lt1"/>
                </a:solidFill>
                <a:latin typeface="DM Sans"/>
                <a:ea typeface="DM Sans"/>
                <a:cs typeface="DM Sans"/>
                <a:sym typeface="DM Sans"/>
              </a:rPr>
              <a:t>Reconocer e implementar</a:t>
            </a:r>
            <a:r>
              <a:rPr b="0" i="0" lang="es-419" sz="1350" u="none" cap="none" strike="noStrike">
                <a:solidFill>
                  <a:schemeClr val="lt1"/>
                </a:solidFill>
                <a:latin typeface="DM Sans"/>
                <a:ea typeface="DM Sans"/>
                <a:cs typeface="DM Sans"/>
                <a:sym typeface="DM Sans"/>
              </a:rPr>
              <a:t> sentencias de DATA DEFINITION LANGUAGE</a:t>
            </a:r>
            <a:endParaRPr b="0" i="0" sz="1350" u="none" cap="none" strike="noStrike">
              <a:solidFill>
                <a:schemeClr val="lt1"/>
              </a:solidFill>
              <a:latin typeface="DM Sans"/>
              <a:ea typeface="DM Sans"/>
              <a:cs typeface="DM Sans"/>
              <a:sym typeface="DM Sans"/>
            </a:endParaRPr>
          </a:p>
        </p:txBody>
      </p:sp>
      <p:sp>
        <p:nvSpPr>
          <p:cNvPr id="152" name="Google Shape;152;p44"/>
          <p:cNvSpPr txBox="1"/>
          <p:nvPr/>
        </p:nvSpPr>
        <p:spPr>
          <a:xfrm>
            <a:off x="2690561" y="2606588"/>
            <a:ext cx="42813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chemeClr val="lt1"/>
                </a:solidFill>
                <a:latin typeface="DM Sans"/>
                <a:ea typeface="DM Sans"/>
                <a:cs typeface="DM Sans"/>
                <a:sym typeface="DM Sans"/>
              </a:rPr>
              <a:t>Conocer el significado e implementación de funciones escalares y de transformación</a:t>
            </a:r>
            <a:endParaRPr b="0" i="0" sz="1350" u="none" cap="none" strike="noStrike">
              <a:solidFill>
                <a:schemeClr val="lt1"/>
              </a:solidFill>
              <a:latin typeface="DM Sans"/>
              <a:ea typeface="DM Sans"/>
              <a:cs typeface="DM Sans"/>
              <a:sym typeface="DM Sans"/>
            </a:endParaRPr>
          </a:p>
        </p:txBody>
      </p:sp>
      <p:pic>
        <p:nvPicPr>
          <p:cNvPr id="153" name="Google Shape;153;p44"/>
          <p:cNvPicPr preferRelativeResize="0"/>
          <p:nvPr/>
        </p:nvPicPr>
        <p:blipFill rotWithShape="1">
          <a:blip r:embed="rId3">
            <a:alphaModFix/>
          </a:blip>
          <a:srcRect b="0" l="0" r="0" t="0"/>
          <a:stretch/>
        </p:blipFill>
        <p:spPr>
          <a:xfrm>
            <a:off x="2172738" y="2715563"/>
            <a:ext cx="196975" cy="196975"/>
          </a:xfrm>
          <a:prstGeom prst="rect">
            <a:avLst/>
          </a:prstGeom>
          <a:noFill/>
          <a:ln>
            <a:noFill/>
          </a:ln>
        </p:spPr>
      </p:pic>
      <p:cxnSp>
        <p:nvCxnSpPr>
          <p:cNvPr id="154" name="Google Shape;154;p44"/>
          <p:cNvCxnSpPr>
            <a:stCxn id="150" idx="2"/>
            <a:endCxn id="153" idx="0"/>
          </p:cNvCxnSpPr>
          <p:nvPr/>
        </p:nvCxnSpPr>
        <p:spPr>
          <a:xfrm flipH="1" rot="-5400000">
            <a:off x="1784626" y="2228588"/>
            <a:ext cx="973200" cy="600"/>
          </a:xfrm>
          <a:prstGeom prst="bentConnector3">
            <a:avLst>
              <a:gd fmla="val 50004" name="adj1"/>
            </a:avLst>
          </a:prstGeom>
          <a:noFill/>
          <a:ln cap="flat" cmpd="sng" w="9525">
            <a:solidFill>
              <a:srgbClr val="EAFF6A"/>
            </a:solidFill>
            <a:prstDash val="solid"/>
            <a:round/>
            <a:headEnd len="sm" w="sm" type="none"/>
            <a:tailEnd len="sm" w="sm"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grpSp>
        <p:nvGrpSpPr>
          <p:cNvPr id="397" name="Google Shape;397;p71"/>
          <p:cNvGrpSpPr/>
          <p:nvPr/>
        </p:nvGrpSpPr>
        <p:grpSpPr>
          <a:xfrm>
            <a:off x="4202556" y="994173"/>
            <a:ext cx="738900" cy="738900"/>
            <a:chOff x="974706" y="2467173"/>
            <a:chExt cx="738900" cy="738900"/>
          </a:xfrm>
        </p:grpSpPr>
        <p:sp>
          <p:nvSpPr>
            <p:cNvPr id="398" name="Google Shape;398;p71"/>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99" name="Google Shape;399;p71"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400" name="Google Shape;400;p71"/>
          <p:cNvSpPr txBox="1"/>
          <p:nvPr/>
        </p:nvSpPr>
        <p:spPr>
          <a:xfrm>
            <a:off x="1461300" y="2208625"/>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Subconsultas SQL</a:t>
            </a:r>
            <a:endParaRPr b="1" i="0" sz="4000" u="none" cap="none" strike="noStrike">
              <a:solidFill>
                <a:schemeClr val="dk1"/>
              </a:solidFill>
              <a:highlight>
                <a:srgbClr val="EAFF6A"/>
              </a:highlight>
              <a:latin typeface="DM Sans"/>
              <a:ea typeface="DM Sans"/>
              <a:cs typeface="DM Sans"/>
              <a:sym typeface="DM Sans"/>
            </a:endParaRPr>
          </a:p>
        </p:txBody>
      </p:sp>
      <p:sp>
        <p:nvSpPr>
          <p:cNvPr id="401" name="Google Shape;401;p71"/>
          <p:cNvSpPr txBox="1"/>
          <p:nvPr/>
        </p:nvSpPr>
        <p:spPr>
          <a:xfrm>
            <a:off x="987300" y="384913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419" sz="2000" u="none" cap="none" strike="noStrike">
                <a:solidFill>
                  <a:srgbClr val="83AEFB"/>
                </a:solidFill>
                <a:latin typeface="DM Sans"/>
                <a:ea typeface="DM Sans"/>
                <a:cs typeface="DM Sans"/>
                <a:sym typeface="DM Sans"/>
              </a:rPr>
              <a:t>Duración: </a:t>
            </a:r>
            <a:r>
              <a:rPr b="1" i="0" lang="es-419" sz="2000" u="none" cap="none" strike="noStrike">
                <a:solidFill>
                  <a:srgbClr val="83AEFB"/>
                </a:solidFill>
                <a:latin typeface="DM Sans"/>
                <a:ea typeface="DM Sans"/>
                <a:cs typeface="DM Sans"/>
                <a:sym typeface="DM Sans"/>
              </a:rPr>
              <a:t>10 minutos</a:t>
            </a:r>
            <a:endParaRPr b="1" i="0" sz="2000" u="none" cap="none" strike="noStrike">
              <a:solidFill>
                <a:srgbClr val="83AEFB"/>
              </a:solidFill>
              <a:latin typeface="DM Sans"/>
              <a:ea typeface="DM Sans"/>
              <a:cs typeface="DM Sans"/>
              <a:sym typeface="DM Sans"/>
            </a:endParaRPr>
          </a:p>
        </p:txBody>
      </p:sp>
      <p:sp>
        <p:nvSpPr>
          <p:cNvPr id="402" name="Google Shape;402;p71"/>
          <p:cNvSpPr txBox="1"/>
          <p:nvPr/>
        </p:nvSpPr>
        <p:spPr>
          <a:xfrm>
            <a:off x="987300" y="2947538"/>
            <a:ext cx="71694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419" sz="2000" u="none" cap="none" strike="noStrike">
                <a:solidFill>
                  <a:srgbClr val="999999"/>
                </a:solidFill>
                <a:latin typeface="DM Sans"/>
                <a:ea typeface="DM Sans"/>
                <a:cs typeface="DM Sans"/>
                <a:sym typeface="DM Sans"/>
              </a:rPr>
              <a:t>Con base en la estructura previamente generada, resolver las consignas presentadas.</a:t>
            </a:r>
            <a:endParaRPr b="0" i="0" sz="2000" u="none" cap="none" strike="noStrike">
              <a:solidFill>
                <a:srgbClr val="999999"/>
              </a:solidFill>
              <a:latin typeface="DM Sans"/>
              <a:ea typeface="DM Sans"/>
              <a:cs typeface="DM Sans"/>
              <a:sym typeface="DM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grpSp>
        <p:nvGrpSpPr>
          <p:cNvPr id="407" name="Google Shape;407;p72"/>
          <p:cNvGrpSpPr/>
          <p:nvPr/>
        </p:nvGrpSpPr>
        <p:grpSpPr>
          <a:xfrm>
            <a:off x="457347" y="468297"/>
            <a:ext cx="431074" cy="431074"/>
            <a:chOff x="974706" y="2467173"/>
            <a:chExt cx="738900" cy="738900"/>
          </a:xfrm>
        </p:grpSpPr>
        <p:sp>
          <p:nvSpPr>
            <p:cNvPr id="408" name="Google Shape;408;p72"/>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09" name="Google Shape;409;p72"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410" name="Google Shape;410;p72"/>
          <p:cNvSpPr txBox="1"/>
          <p:nvPr/>
        </p:nvSpPr>
        <p:spPr>
          <a:xfrm>
            <a:off x="501450" y="1081750"/>
            <a:ext cx="49872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Subconsultas SQL</a:t>
            </a:r>
            <a:endParaRPr b="1" i="0" sz="4000" u="none" cap="none" strike="noStrike">
              <a:solidFill>
                <a:schemeClr val="dk1"/>
              </a:solidFill>
              <a:latin typeface="DM Sans"/>
              <a:ea typeface="DM Sans"/>
              <a:cs typeface="DM Sans"/>
              <a:sym typeface="DM Sans"/>
            </a:endParaRPr>
          </a:p>
        </p:txBody>
      </p:sp>
      <p:pic>
        <p:nvPicPr>
          <p:cNvPr id="411" name="Google Shape;411;p72"/>
          <p:cNvPicPr preferRelativeResize="0"/>
          <p:nvPr/>
        </p:nvPicPr>
        <p:blipFill rotWithShape="1">
          <a:blip r:embed="rId4">
            <a:alphaModFix/>
          </a:blip>
          <a:srcRect b="0" l="0" r="0" t="0"/>
          <a:stretch/>
        </p:blipFill>
        <p:spPr>
          <a:xfrm>
            <a:off x="7811413" y="4692275"/>
            <a:ext cx="1150750" cy="267575"/>
          </a:xfrm>
          <a:prstGeom prst="rect">
            <a:avLst/>
          </a:prstGeom>
          <a:noFill/>
          <a:ln>
            <a:noFill/>
          </a:ln>
        </p:spPr>
      </p:pic>
      <p:sp>
        <p:nvSpPr>
          <p:cNvPr id="412" name="Google Shape;412;p72"/>
          <p:cNvSpPr txBox="1"/>
          <p:nvPr/>
        </p:nvSpPr>
        <p:spPr>
          <a:xfrm>
            <a:off x="549525" y="2329950"/>
            <a:ext cx="60876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Llevemos todos los ejemplos hasta aquí aprendidos, a la base de datos GAMER. Trabajamos con las tablas  combinando consultas y subconsultas que cumplan con el uso de:</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000000"/>
                </a:solidFill>
                <a:latin typeface="DM Sans"/>
                <a:ea typeface="DM Sans"/>
                <a:cs typeface="DM Sans"/>
                <a:sym typeface="DM Sans"/>
              </a:rPr>
              <a:t>Juegos jugados por jugador</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000000"/>
                </a:solidFill>
                <a:latin typeface="DM Sans"/>
                <a:ea typeface="DM Sans"/>
                <a:cs typeface="DM Sans"/>
                <a:sym typeface="DM Sans"/>
              </a:rPr>
              <a:t>Condicionales en el nombre de los usuarios</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000000"/>
                </a:solidFill>
                <a:latin typeface="DM Sans"/>
                <a:ea typeface="DM Sans"/>
                <a:cs typeface="DM Sans"/>
                <a:sym typeface="DM Sans"/>
              </a:rPr>
              <a:t>Integración de HAVING</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accent4"/>
              </a:buClr>
              <a:buSzPts val="1350"/>
              <a:buFont typeface="DM Sans"/>
              <a:buChar char="✓"/>
            </a:pPr>
            <a:r>
              <a:rPr b="0" i="0" lang="es-419" sz="1350" u="none" cap="none" strike="noStrike">
                <a:solidFill>
                  <a:srgbClr val="000000"/>
                </a:solidFill>
                <a:latin typeface="DM Sans"/>
                <a:ea typeface="DM Sans"/>
                <a:cs typeface="DM Sans"/>
                <a:sym typeface="DM Sans"/>
              </a:rPr>
              <a:t>Funciones de agregación y GROUP BY</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p:txBody>
      </p:sp>
      <p:sp>
        <p:nvSpPr>
          <p:cNvPr id="413" name="Google Shape;413;p72"/>
          <p:cNvSpPr txBox="1"/>
          <p:nvPr/>
        </p:nvSpPr>
        <p:spPr>
          <a:xfrm>
            <a:off x="930550"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419" sz="1600" u="none" cap="none" strike="noStrike">
                <a:solidFill>
                  <a:schemeClr val="dk1"/>
                </a:solidFill>
                <a:latin typeface="DM Sans"/>
                <a:ea typeface="DM Sans"/>
                <a:cs typeface="DM Sans"/>
                <a:sym typeface="DM Sans"/>
              </a:rPr>
              <a:t>ACTIVIDAD EN CLASE</a:t>
            </a:r>
            <a:endParaRPr b="0" i="0" sz="1400" u="none" cap="none" strike="noStrike">
              <a:solidFill>
                <a:srgbClr val="000000"/>
              </a:solidFill>
              <a:latin typeface="DM Sans"/>
              <a:ea typeface="DM Sans"/>
              <a:cs typeface="DM Sans"/>
              <a:sym typeface="DM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73"/>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419" sz="3500" u="none" cap="none" strike="noStrike">
                <a:solidFill>
                  <a:srgbClr val="EAFF6A"/>
                </a:solidFill>
                <a:latin typeface="DM Sans"/>
                <a:ea typeface="DM Sans"/>
                <a:cs typeface="DM Sans"/>
                <a:sym typeface="DM Sans"/>
              </a:rPr>
              <a:t>Ejemplo en vivo</a:t>
            </a:r>
            <a:endParaRPr b="1" i="0" sz="3500" u="none" cap="none" strike="noStrike">
              <a:solidFill>
                <a:srgbClr val="EAFF6A"/>
              </a:solidFill>
              <a:latin typeface="DM Sans"/>
              <a:ea typeface="DM Sans"/>
              <a:cs typeface="DM Sans"/>
              <a:sym typeface="DM Sans"/>
            </a:endParaRPr>
          </a:p>
        </p:txBody>
      </p:sp>
      <p:sp>
        <p:nvSpPr>
          <p:cNvPr id="419" name="Google Shape;419;p73"/>
          <p:cNvSpPr txBox="1"/>
          <p:nvPr/>
        </p:nvSpPr>
        <p:spPr>
          <a:xfrm>
            <a:off x="473350" y="1626100"/>
            <a:ext cx="7169400" cy="172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419" sz="2500" u="none" cap="none" strike="noStrike">
                <a:solidFill>
                  <a:srgbClr val="B7B7B7"/>
                </a:solidFill>
                <a:latin typeface="DM Sans"/>
                <a:ea typeface="DM Sans"/>
                <a:cs typeface="DM Sans"/>
                <a:sym typeface="DM Sans"/>
              </a:rPr>
              <a:t>Creemos nuevamente la tabla friend e ingresemos datos a la tabla (también se puede utilizar la opción</a:t>
            </a:r>
            <a:r>
              <a:rPr b="1" i="0" lang="es-419" sz="2500" u="none" cap="none" strike="noStrike">
                <a:solidFill>
                  <a:srgbClr val="B7B7B7"/>
                </a:solidFill>
                <a:latin typeface="DM Sans"/>
                <a:ea typeface="DM Sans"/>
                <a:cs typeface="DM Sans"/>
                <a:sym typeface="DM Sans"/>
              </a:rPr>
              <a:t> insert new row</a:t>
            </a:r>
            <a:r>
              <a:rPr b="0" i="0" lang="es-419" sz="2500" u="none" cap="none" strike="noStrike">
                <a:solidFill>
                  <a:srgbClr val="B7B7B7"/>
                </a:solidFill>
                <a:latin typeface="DM Sans"/>
                <a:ea typeface="DM Sans"/>
                <a:cs typeface="DM Sans"/>
                <a:sym typeface="DM Sans"/>
              </a:rPr>
              <a:t>)</a:t>
            </a:r>
            <a:endParaRPr b="0" i="0" sz="2500" u="none" cap="none" strike="noStrike">
              <a:solidFill>
                <a:srgbClr val="B7B7B7"/>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B7B7B7"/>
              </a:solidFill>
              <a:latin typeface="DM Sans"/>
              <a:ea typeface="DM Sans"/>
              <a:cs typeface="DM Sans"/>
              <a:sym typeface="DM Sans"/>
            </a:endParaRPr>
          </a:p>
        </p:txBody>
      </p:sp>
      <p:grpSp>
        <p:nvGrpSpPr>
          <p:cNvPr id="420" name="Google Shape;420;p73"/>
          <p:cNvGrpSpPr/>
          <p:nvPr/>
        </p:nvGrpSpPr>
        <p:grpSpPr>
          <a:xfrm>
            <a:off x="473351" y="619523"/>
            <a:ext cx="738900" cy="738900"/>
            <a:chOff x="473351" y="619523"/>
            <a:chExt cx="738900" cy="738900"/>
          </a:xfrm>
        </p:grpSpPr>
        <p:sp>
          <p:nvSpPr>
            <p:cNvPr id="421" name="Google Shape;421;p73"/>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22" name="Google Shape;422;p73"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74"/>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74"/>
          <p:cNvSpPr txBox="1"/>
          <p:nvPr/>
        </p:nvSpPr>
        <p:spPr>
          <a:xfrm>
            <a:off x="991950" y="345975"/>
            <a:ext cx="71601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Sentencia TRUNCATE en acción</a:t>
            </a:r>
            <a:endParaRPr b="1" i="0" sz="3500" u="none" cap="none" strike="noStrike">
              <a:solidFill>
                <a:schemeClr val="lt1"/>
              </a:solidFill>
              <a:latin typeface="DM Sans"/>
              <a:ea typeface="DM Sans"/>
              <a:cs typeface="DM Sans"/>
              <a:sym typeface="DM Sans"/>
            </a:endParaRPr>
          </a:p>
        </p:txBody>
      </p:sp>
      <p:sp>
        <p:nvSpPr>
          <p:cNvPr id="429" name="Google Shape;429;p74"/>
          <p:cNvSpPr txBox="1"/>
          <p:nvPr/>
        </p:nvSpPr>
        <p:spPr>
          <a:xfrm>
            <a:off x="1578125" y="3682725"/>
            <a:ext cx="6312600" cy="6003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Luego, ejecutamos en una pestaña de script la sentencia </a:t>
            </a:r>
            <a:r>
              <a:rPr b="0" i="0" lang="es-419" sz="1350" u="none" cap="none" strike="noStrike">
                <a:solidFill>
                  <a:srgbClr val="000000"/>
                </a:solidFill>
                <a:latin typeface="Consolas"/>
                <a:ea typeface="Consolas"/>
                <a:cs typeface="Consolas"/>
                <a:sym typeface="Consolas"/>
              </a:rPr>
              <a:t>TRUNCATE TABLE friend</a:t>
            </a:r>
            <a:r>
              <a:rPr b="0" i="0" lang="es-419" sz="1350" u="none" cap="none" strike="noStrike">
                <a:solidFill>
                  <a:srgbClr val="000000"/>
                </a:solidFill>
                <a:latin typeface="DM Sans"/>
                <a:ea typeface="DM Sans"/>
                <a:cs typeface="DM Sans"/>
                <a:sym typeface="DM Sans"/>
              </a:rPr>
              <a:t>, para eliminarlos y así probar su efectividad.</a:t>
            </a:r>
            <a:endParaRPr b="0" i="0" sz="1350" u="none" cap="none" strike="noStrike">
              <a:solidFill>
                <a:srgbClr val="000000"/>
              </a:solidFill>
              <a:latin typeface="DM Sans"/>
              <a:ea typeface="DM Sans"/>
              <a:cs typeface="DM Sans"/>
              <a:sym typeface="DM Sans"/>
            </a:endParaRPr>
          </a:p>
        </p:txBody>
      </p:sp>
      <p:pic>
        <p:nvPicPr>
          <p:cNvPr id="430" name="Google Shape;430;p74"/>
          <p:cNvPicPr preferRelativeResize="0"/>
          <p:nvPr/>
        </p:nvPicPr>
        <p:blipFill rotWithShape="1">
          <a:blip r:embed="rId3">
            <a:alphaModFix/>
          </a:blip>
          <a:srcRect b="0" l="0" r="0" t="0"/>
          <a:stretch/>
        </p:blipFill>
        <p:spPr>
          <a:xfrm>
            <a:off x="1767451" y="1433262"/>
            <a:ext cx="5609075" cy="20626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75"/>
          <p:cNvSpPr txBox="1"/>
          <p:nvPr/>
        </p:nvSpPr>
        <p:spPr>
          <a:xfrm>
            <a:off x="1414613"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lt1"/>
                </a:solidFill>
                <a:latin typeface="DM Sans"/>
                <a:ea typeface="DM Sans"/>
                <a:cs typeface="DM Sans"/>
                <a:sym typeface="DM Sans"/>
              </a:rPr>
              <a:t>Funciones </a:t>
            </a:r>
            <a:r>
              <a:rPr b="1" i="0" lang="es-419" sz="4000" u="none" cap="none" strike="noStrike">
                <a:solidFill>
                  <a:srgbClr val="83AEFB"/>
                </a:solidFill>
                <a:latin typeface="DM Sans"/>
                <a:ea typeface="DM Sans"/>
                <a:cs typeface="DM Sans"/>
                <a:sym typeface="DM Sans"/>
              </a:rPr>
              <a:t>escalares</a:t>
            </a:r>
            <a:endParaRPr b="1" i="0" sz="4000" u="none" cap="none" strike="noStrike">
              <a:solidFill>
                <a:srgbClr val="83AEFB"/>
              </a:solidFill>
              <a:latin typeface="DM Sans"/>
              <a:ea typeface="DM Sans"/>
              <a:cs typeface="DM Sans"/>
              <a:sym typeface="DM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76"/>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Funciones de cadena</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77"/>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Funciones de cadena</a:t>
            </a:r>
            <a:endParaRPr b="1" i="0" sz="4000" u="none" cap="none" strike="noStrike">
              <a:solidFill>
                <a:schemeClr val="dk1"/>
              </a:solidFill>
              <a:latin typeface="DM Sans"/>
              <a:ea typeface="DM Sans"/>
              <a:cs typeface="DM Sans"/>
              <a:sym typeface="DM Sans"/>
            </a:endParaRPr>
          </a:p>
        </p:txBody>
      </p:sp>
      <p:sp>
        <p:nvSpPr>
          <p:cNvPr id="446" name="Google Shape;446;p77"/>
          <p:cNvSpPr txBox="1"/>
          <p:nvPr/>
        </p:nvSpPr>
        <p:spPr>
          <a:xfrm>
            <a:off x="473350" y="2136775"/>
            <a:ext cx="3834600" cy="8082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chemeClr val="dk1"/>
                </a:solidFill>
                <a:latin typeface="DM Sans"/>
                <a:ea typeface="DM Sans"/>
                <a:cs typeface="DM Sans"/>
                <a:sym typeface="DM Sans"/>
              </a:rPr>
              <a:t>Nos permiten operar con cualquier tipo de cadena de caracteres almacenada en una tabla (o por almacenarse).</a:t>
            </a:r>
            <a:endParaRPr b="0" i="0" sz="1350" u="none" cap="none" strike="noStrike">
              <a:solidFill>
                <a:schemeClr val="dk1"/>
              </a:solidFill>
              <a:latin typeface="DM Sans"/>
              <a:ea typeface="DM Sans"/>
              <a:cs typeface="DM Sans"/>
              <a:sym typeface="DM Sans"/>
            </a:endParaRPr>
          </a:p>
        </p:txBody>
      </p:sp>
      <p:sp>
        <p:nvSpPr>
          <p:cNvPr id="447" name="Google Shape;447;p77"/>
          <p:cNvSpPr txBox="1"/>
          <p:nvPr/>
        </p:nvSpPr>
        <p:spPr>
          <a:xfrm>
            <a:off x="4527575" y="2136775"/>
            <a:ext cx="3834600" cy="12237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chemeClr val="dk1"/>
                </a:solidFill>
                <a:latin typeface="DM Sans"/>
                <a:ea typeface="DM Sans"/>
                <a:cs typeface="DM Sans"/>
                <a:sym typeface="DM Sans"/>
              </a:rPr>
              <a:t>Podemos, entre otras cosas: convertir el texto a mayúsculas, minúsculas, concatenar strings, cortar una porción del texto, eliminar espacios, revertir el texto, contar caracteres, entre decenas de más funciones.</a:t>
            </a:r>
            <a:endParaRPr b="0" i="0" sz="1350" u="none" cap="none" strike="noStrike">
              <a:solidFill>
                <a:schemeClr val="dk1"/>
              </a:solidFill>
              <a:latin typeface="DM Sans"/>
              <a:ea typeface="DM Sans"/>
              <a:cs typeface="DM Sans"/>
              <a:sym typeface="DM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78"/>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419" sz="3500" u="none" cap="none" strike="noStrike">
                <a:solidFill>
                  <a:srgbClr val="EAFF6A"/>
                </a:solidFill>
                <a:latin typeface="DM Sans"/>
                <a:ea typeface="DM Sans"/>
                <a:cs typeface="DM Sans"/>
                <a:sym typeface="DM Sans"/>
              </a:rPr>
              <a:t>Ejemplo en vivo</a:t>
            </a:r>
            <a:endParaRPr b="1" i="0" sz="3500" u="none" cap="none" strike="noStrike">
              <a:solidFill>
                <a:srgbClr val="EAFF6A"/>
              </a:solidFill>
              <a:latin typeface="DM Sans"/>
              <a:ea typeface="DM Sans"/>
              <a:cs typeface="DM Sans"/>
              <a:sym typeface="DM Sans"/>
            </a:endParaRPr>
          </a:p>
        </p:txBody>
      </p:sp>
      <p:sp>
        <p:nvSpPr>
          <p:cNvPr id="453" name="Google Shape;453;p78"/>
          <p:cNvSpPr txBox="1"/>
          <p:nvPr/>
        </p:nvSpPr>
        <p:spPr>
          <a:xfrm>
            <a:off x="473350" y="1626100"/>
            <a:ext cx="71694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lang="es-419" sz="2500">
                <a:solidFill>
                  <a:srgbClr val="B7B7B7"/>
                </a:solidFill>
                <a:latin typeface="DM Sans"/>
                <a:ea typeface="DM Sans"/>
                <a:cs typeface="DM Sans"/>
                <a:sym typeface="DM Sans"/>
              </a:rPr>
              <a:t>Conozcamos </a:t>
            </a:r>
            <a:r>
              <a:rPr b="0" i="0" lang="es-419" sz="2500" u="none" cap="none" strike="noStrike">
                <a:solidFill>
                  <a:srgbClr val="B7B7B7"/>
                </a:solidFill>
                <a:latin typeface="DM Sans"/>
                <a:ea typeface="DM Sans"/>
                <a:cs typeface="DM Sans"/>
                <a:sym typeface="DM Sans"/>
              </a:rPr>
              <a:t>algunos ejemplos sobre el uso de</a:t>
            </a:r>
            <a:r>
              <a:rPr lang="es-419" sz="2500">
                <a:solidFill>
                  <a:srgbClr val="B7B7B7"/>
                </a:solidFill>
                <a:latin typeface="DM Sans"/>
                <a:ea typeface="DM Sans"/>
                <a:cs typeface="DM Sans"/>
                <a:sym typeface="DM Sans"/>
              </a:rPr>
              <a:t> Funciones de cadena, numéricas y fecha. </a:t>
            </a:r>
            <a:endParaRPr b="0" i="0" sz="2500" u="none" cap="none" strike="noStrike">
              <a:solidFill>
                <a:srgbClr val="B7B7B7"/>
              </a:solidFill>
              <a:latin typeface="DM Sans"/>
              <a:ea typeface="DM Sans"/>
              <a:cs typeface="DM Sans"/>
              <a:sym typeface="DM Sans"/>
            </a:endParaRPr>
          </a:p>
        </p:txBody>
      </p:sp>
      <p:grpSp>
        <p:nvGrpSpPr>
          <p:cNvPr id="454" name="Google Shape;454;p78"/>
          <p:cNvGrpSpPr/>
          <p:nvPr/>
        </p:nvGrpSpPr>
        <p:grpSpPr>
          <a:xfrm>
            <a:off x="473351" y="619523"/>
            <a:ext cx="738900" cy="738900"/>
            <a:chOff x="473351" y="619523"/>
            <a:chExt cx="738900" cy="738900"/>
          </a:xfrm>
        </p:grpSpPr>
        <p:sp>
          <p:nvSpPr>
            <p:cNvPr id="455" name="Google Shape;455;p78"/>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56" name="Google Shape;456;p78"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
        <p:nvSpPr>
          <p:cNvPr id="457" name="Google Shape;457;p78"/>
          <p:cNvSpPr txBox="1"/>
          <p:nvPr/>
        </p:nvSpPr>
        <p:spPr>
          <a:xfrm>
            <a:off x="473350" y="3980550"/>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000">
                <a:solidFill>
                  <a:schemeClr val="lt1"/>
                </a:solidFill>
                <a:latin typeface="DM Sans"/>
                <a:ea typeface="DM Sans"/>
                <a:cs typeface="DM Sans"/>
                <a:sym typeface="DM Sans"/>
              </a:rPr>
              <a:t>Duración: </a:t>
            </a:r>
            <a:r>
              <a:rPr b="1" lang="es-419" sz="2000">
                <a:solidFill>
                  <a:schemeClr val="lt1"/>
                </a:solidFill>
                <a:latin typeface="DM Sans"/>
                <a:ea typeface="DM Sans"/>
                <a:cs typeface="DM Sans"/>
                <a:sym typeface="DM Sans"/>
              </a:rPr>
              <a:t>20</a:t>
            </a:r>
            <a:r>
              <a:rPr b="1" lang="es-419" sz="2000">
                <a:solidFill>
                  <a:schemeClr val="lt1"/>
                </a:solidFill>
                <a:latin typeface="DM Sans"/>
                <a:ea typeface="DM Sans"/>
                <a:cs typeface="DM Sans"/>
                <a:sym typeface="DM Sans"/>
              </a:rPr>
              <a:t> minutos</a:t>
            </a:r>
            <a:endParaRPr b="1" sz="2000">
              <a:solidFill>
                <a:schemeClr val="lt1"/>
              </a:solidFill>
              <a:latin typeface="DM Sans"/>
              <a:ea typeface="DM Sans"/>
              <a:cs typeface="DM Sans"/>
              <a:sym typeface="DM Sans"/>
            </a:endParaRPr>
          </a:p>
        </p:txBody>
      </p:sp>
      <p:pic>
        <p:nvPicPr>
          <p:cNvPr id="458" name="Google Shape;458;p78" title="ícono de ejemplo en vivo"/>
          <p:cNvPicPr preferRelativeResize="0"/>
          <p:nvPr/>
        </p:nvPicPr>
        <p:blipFill>
          <a:blip r:embed="rId3">
            <a:alphaModFix/>
          </a:blip>
          <a:stretch>
            <a:fillRect/>
          </a:stretch>
        </p:blipFill>
        <p:spPr>
          <a:xfrm>
            <a:off x="152400" y="152400"/>
            <a:ext cx="457200" cy="4572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79"/>
          <p:cNvSpPr txBox="1"/>
          <p:nvPr/>
        </p:nvSpPr>
        <p:spPr>
          <a:xfrm>
            <a:off x="457725" y="1071050"/>
            <a:ext cx="4730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Ejemplos: CONCAT()</a:t>
            </a:r>
            <a:endParaRPr b="1" i="0" sz="4000" u="none" cap="none" strike="noStrike">
              <a:solidFill>
                <a:schemeClr val="dk1"/>
              </a:solidFill>
              <a:latin typeface="DM Sans"/>
              <a:ea typeface="DM Sans"/>
              <a:cs typeface="DM Sans"/>
              <a:sym typeface="DM Sans"/>
            </a:endParaRPr>
          </a:p>
        </p:txBody>
      </p:sp>
      <p:sp>
        <p:nvSpPr>
          <p:cNvPr id="464" name="Google Shape;464;p79"/>
          <p:cNvSpPr txBox="1"/>
          <p:nvPr/>
        </p:nvSpPr>
        <p:spPr>
          <a:xfrm>
            <a:off x="457725" y="2440225"/>
            <a:ext cx="4730100" cy="1639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Fusiona cadenas de caracteres en un único bloque de datos.</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Podemos, por ejemplo, unificar en un campo llamado complete_name, los campos first_name y last_name de la tabla SYSTEM_USER.</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p:txBody>
      </p:sp>
      <p:sp>
        <p:nvSpPr>
          <p:cNvPr id="465" name="Google Shape;465;p79"/>
          <p:cNvSpPr txBox="1"/>
          <p:nvPr/>
        </p:nvSpPr>
        <p:spPr>
          <a:xfrm>
            <a:off x="5712825" y="955500"/>
            <a:ext cx="3005700" cy="3177000"/>
          </a:xfrm>
          <a:prstGeom prst="rect">
            <a:avLst/>
          </a:prstGeom>
          <a:solidFill>
            <a:schemeClr val="lt1"/>
          </a:solidFill>
          <a:ln>
            <a:noFill/>
          </a:ln>
        </p:spPr>
        <p:txBody>
          <a:bodyPr anchorCtr="0" anchor="t" bIns="91425" lIns="91425" spcFirstLastPara="1" rIns="91425" wrap="square" tIns="91425">
            <a:spAutoFit/>
          </a:bodyPr>
          <a:lstStyle/>
          <a:p>
            <a:pPr indent="0" lvl="0" marL="0" marR="38100" rtl="0" algn="l">
              <a:lnSpc>
                <a:spcPct val="150000"/>
              </a:lnSpc>
              <a:spcBef>
                <a:spcPts val="0"/>
              </a:spcBef>
              <a:spcAft>
                <a:spcPts val="0"/>
              </a:spcAft>
              <a:buClr>
                <a:srgbClr val="000000"/>
              </a:buClr>
              <a:buSzPts val="1800"/>
              <a:buFont typeface="Arial"/>
              <a:buNone/>
            </a:pPr>
            <a:r>
              <a:rPr b="0" i="0" lang="es-419" sz="1800" u="none" cap="none" strike="noStrike">
                <a:solidFill>
                  <a:schemeClr val="accent5"/>
                </a:solidFill>
                <a:latin typeface="Consolas"/>
                <a:ea typeface="Consolas"/>
                <a:cs typeface="Consolas"/>
                <a:sym typeface="Consolas"/>
              </a:rPr>
              <a:t>SELECT</a:t>
            </a:r>
            <a:r>
              <a:rPr b="0" i="0" lang="es-419" sz="1800" u="none" cap="none" strike="noStrike">
                <a:solidFill>
                  <a:schemeClr val="dk1"/>
                </a:solidFill>
                <a:latin typeface="Consolas"/>
                <a:ea typeface="Consolas"/>
                <a:cs typeface="Consolas"/>
                <a:sym typeface="Consolas"/>
              </a:rPr>
              <a:t> </a:t>
            </a:r>
            <a:r>
              <a:rPr b="0" i="0" lang="es-419" sz="1800" u="none" cap="none" strike="noStrike">
                <a:solidFill>
                  <a:schemeClr val="accent5"/>
                </a:solidFill>
                <a:latin typeface="Consolas"/>
                <a:ea typeface="Consolas"/>
                <a:cs typeface="Consolas"/>
                <a:sym typeface="Consolas"/>
              </a:rPr>
              <a:t>concat</a:t>
            </a:r>
            <a:r>
              <a:rPr b="0" i="0" lang="es-419" sz="1800" u="none" cap="none" strike="noStrike">
                <a:solidFill>
                  <a:schemeClr val="dk1"/>
                </a:solidFill>
                <a:latin typeface="Consolas"/>
                <a:ea typeface="Consolas"/>
                <a:cs typeface="Consolas"/>
                <a:sym typeface="Consolas"/>
              </a:rPr>
              <a:t>(first_name, last_name)</a:t>
            </a:r>
            <a:endParaRPr b="0" i="0" sz="1800" u="none" cap="none" strike="noStrike">
              <a:solidFill>
                <a:schemeClr val="dk1"/>
              </a:solidFill>
              <a:latin typeface="Consolas"/>
              <a:ea typeface="Consolas"/>
              <a:cs typeface="Consolas"/>
              <a:sym typeface="Consolas"/>
            </a:endParaRPr>
          </a:p>
          <a:p>
            <a:pPr indent="0" lvl="0" marL="0" marR="38100" rtl="0" algn="l">
              <a:lnSpc>
                <a:spcPct val="150000"/>
              </a:lnSpc>
              <a:spcBef>
                <a:spcPts val="0"/>
              </a:spcBef>
              <a:spcAft>
                <a:spcPts val="0"/>
              </a:spcAft>
              <a:buClr>
                <a:srgbClr val="000000"/>
              </a:buClr>
              <a:buSzPts val="1800"/>
              <a:buFont typeface="Arial"/>
              <a:buNone/>
            </a:pPr>
            <a:r>
              <a:rPr b="0" i="0" lang="es-419" sz="1800" u="none" cap="none" strike="noStrike">
                <a:solidFill>
                  <a:schemeClr val="accent5"/>
                </a:solidFill>
                <a:latin typeface="Consolas"/>
                <a:ea typeface="Consolas"/>
                <a:cs typeface="Consolas"/>
                <a:sym typeface="Consolas"/>
              </a:rPr>
              <a:t>AS </a:t>
            </a:r>
            <a:r>
              <a:rPr b="0" i="0" lang="es-419" sz="1800" u="none" cap="none" strike="noStrike">
                <a:solidFill>
                  <a:schemeClr val="dk1"/>
                </a:solidFill>
                <a:latin typeface="Consolas"/>
                <a:ea typeface="Consolas"/>
                <a:cs typeface="Consolas"/>
                <a:sym typeface="Consolas"/>
              </a:rPr>
              <a:t>complete_name</a:t>
            </a:r>
            <a:endParaRPr b="0" i="0" sz="1800" u="none" cap="none" strike="noStrike">
              <a:solidFill>
                <a:schemeClr val="dk1"/>
              </a:solidFill>
              <a:latin typeface="Consolas"/>
              <a:ea typeface="Consolas"/>
              <a:cs typeface="Consolas"/>
              <a:sym typeface="Consolas"/>
            </a:endParaRPr>
          </a:p>
          <a:p>
            <a:pPr indent="0" lvl="0" marL="0" marR="38100" rtl="0" algn="l">
              <a:lnSpc>
                <a:spcPct val="150000"/>
              </a:lnSpc>
              <a:spcBef>
                <a:spcPts val="0"/>
              </a:spcBef>
              <a:spcAft>
                <a:spcPts val="0"/>
              </a:spcAft>
              <a:buClr>
                <a:srgbClr val="000000"/>
              </a:buClr>
              <a:buSzPts val="1800"/>
              <a:buFont typeface="Arial"/>
              <a:buNone/>
            </a:pPr>
            <a:r>
              <a:rPr b="0" i="0" lang="es-419" sz="1800" u="none" cap="none" strike="noStrike">
                <a:solidFill>
                  <a:schemeClr val="accent5"/>
                </a:solidFill>
                <a:latin typeface="Consolas"/>
                <a:ea typeface="Consolas"/>
                <a:cs typeface="Consolas"/>
                <a:sym typeface="Consolas"/>
              </a:rPr>
              <a:t>FROM</a:t>
            </a:r>
            <a:r>
              <a:rPr b="0" i="0" lang="es-419" sz="1800" u="none" cap="none" strike="noStrike">
                <a:solidFill>
                  <a:schemeClr val="dk1"/>
                </a:solidFill>
                <a:latin typeface="Consolas"/>
                <a:ea typeface="Consolas"/>
                <a:cs typeface="Consolas"/>
                <a:sym typeface="Consolas"/>
              </a:rPr>
              <a:t> system_user;</a:t>
            </a:r>
            <a:endParaRPr b="0" i="0" sz="1800" u="none" cap="none" strike="noStrike">
              <a:solidFill>
                <a:schemeClr val="dk1"/>
              </a:solidFill>
              <a:latin typeface="Consolas"/>
              <a:ea typeface="Consolas"/>
              <a:cs typeface="Consolas"/>
              <a:sym typeface="Consolas"/>
            </a:endParaRPr>
          </a:p>
          <a:p>
            <a:pPr indent="0" lvl="0" marL="0" marR="38100" rtl="0" algn="l">
              <a:lnSpc>
                <a:spcPct val="115000"/>
              </a:lnSpc>
              <a:spcBef>
                <a:spcPts val="0"/>
              </a:spcBef>
              <a:spcAft>
                <a:spcPts val="0"/>
              </a:spcAft>
              <a:buClr>
                <a:srgbClr val="000000"/>
              </a:buClr>
              <a:buSzPts val="1800"/>
              <a:buFont typeface="Arial"/>
              <a:buNone/>
            </a:pPr>
            <a:r>
              <a:t/>
            </a:r>
            <a:endParaRPr b="0" i="0" sz="1800" u="none" cap="none" strike="noStrike">
              <a:solidFill>
                <a:schemeClr val="dk1"/>
              </a:solidFill>
              <a:latin typeface="Consolas"/>
              <a:ea typeface="Consolas"/>
              <a:cs typeface="Consolas"/>
              <a:sym typeface="Consolas"/>
            </a:endParaRPr>
          </a:p>
          <a:p>
            <a:pPr indent="0" lvl="0" marL="0" marR="38100" rtl="0" algn="l">
              <a:lnSpc>
                <a:spcPct val="115000"/>
              </a:lnSpc>
              <a:spcBef>
                <a:spcPts val="0"/>
              </a:spcBef>
              <a:spcAft>
                <a:spcPts val="0"/>
              </a:spcAft>
              <a:buClr>
                <a:srgbClr val="000000"/>
              </a:buClr>
              <a:buSzPts val="1800"/>
              <a:buFont typeface="Arial"/>
              <a:buNone/>
            </a:pPr>
            <a:r>
              <a:t/>
            </a:r>
            <a:endParaRPr b="0" i="0" sz="1800" u="none" cap="none" strike="noStrike">
              <a:solidFill>
                <a:schemeClr val="dk1"/>
              </a:solidFill>
              <a:latin typeface="Consolas"/>
              <a:ea typeface="Consolas"/>
              <a:cs typeface="Consolas"/>
              <a:sym typeface="Consolas"/>
            </a:endParaRPr>
          </a:p>
          <a:p>
            <a:pPr indent="0" lvl="0" marL="0" marR="38100" rtl="0" algn="l">
              <a:lnSpc>
                <a:spcPct val="115000"/>
              </a:lnSpc>
              <a:spcBef>
                <a:spcPts val="0"/>
              </a:spcBef>
              <a:spcAft>
                <a:spcPts val="0"/>
              </a:spcAft>
              <a:buClr>
                <a:srgbClr val="000000"/>
              </a:buClr>
              <a:buSzPts val="1800"/>
              <a:buFont typeface="Arial"/>
              <a:buNone/>
            </a:pPr>
            <a:r>
              <a:t/>
            </a:r>
            <a:endParaRPr b="0" i="0" sz="1800" u="none" cap="none" strike="noStrike">
              <a:solidFill>
                <a:schemeClr val="dk1"/>
              </a:solidFill>
              <a:latin typeface="Consolas"/>
              <a:ea typeface="Consolas"/>
              <a:cs typeface="Consolas"/>
              <a:sym typeface="Consola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80"/>
          <p:cNvSpPr txBox="1"/>
          <p:nvPr/>
        </p:nvSpPr>
        <p:spPr>
          <a:xfrm>
            <a:off x="457725" y="1071050"/>
            <a:ext cx="50658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Ejemplos: </a:t>
            </a:r>
            <a:endParaRPr b="1" i="0" sz="4000" u="none" cap="none" strike="noStrike">
              <a:solidFill>
                <a:schemeClr val="dk1"/>
              </a:solidFill>
              <a:latin typeface="DM Sans"/>
              <a:ea typeface="DM Sans"/>
              <a:cs typeface="DM Sans"/>
              <a:sym typeface="DM Sans"/>
            </a:endParaRPr>
          </a:p>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UCASE() / LCASE()</a:t>
            </a:r>
            <a:endParaRPr b="1" i="0" sz="4000" u="none" cap="none" strike="noStrike">
              <a:solidFill>
                <a:schemeClr val="dk1"/>
              </a:solidFill>
              <a:latin typeface="DM Sans"/>
              <a:ea typeface="DM Sans"/>
              <a:cs typeface="DM Sans"/>
              <a:sym typeface="DM Sans"/>
            </a:endParaRPr>
          </a:p>
        </p:txBody>
      </p:sp>
      <p:sp>
        <p:nvSpPr>
          <p:cNvPr id="471" name="Google Shape;471;p80"/>
          <p:cNvSpPr txBox="1"/>
          <p:nvPr/>
        </p:nvSpPr>
        <p:spPr>
          <a:xfrm>
            <a:off x="457725" y="2668825"/>
            <a:ext cx="4730100" cy="6003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Convierte a mayúsculas o minúsculas (respectivamente) una cadena de texto.</a:t>
            </a:r>
            <a:endParaRPr b="0" i="0" sz="1350" u="none" cap="none" strike="noStrike">
              <a:solidFill>
                <a:srgbClr val="000000"/>
              </a:solidFill>
              <a:latin typeface="DM Sans"/>
              <a:ea typeface="DM Sans"/>
              <a:cs typeface="DM Sans"/>
              <a:sym typeface="DM Sans"/>
            </a:endParaRPr>
          </a:p>
        </p:txBody>
      </p:sp>
      <p:sp>
        <p:nvSpPr>
          <p:cNvPr id="472" name="Google Shape;472;p80"/>
          <p:cNvSpPr txBox="1"/>
          <p:nvPr/>
        </p:nvSpPr>
        <p:spPr>
          <a:xfrm>
            <a:off x="5712825" y="955500"/>
            <a:ext cx="3005700" cy="3329400"/>
          </a:xfrm>
          <a:prstGeom prst="rect">
            <a:avLst/>
          </a:prstGeom>
          <a:solidFill>
            <a:schemeClr val="lt1"/>
          </a:solidFill>
          <a:ln>
            <a:noFill/>
          </a:ln>
        </p:spPr>
        <p:txBody>
          <a:bodyPr anchorCtr="0" anchor="t" bIns="91425" lIns="91425" spcFirstLastPara="1" rIns="91425" wrap="square" tIns="91425">
            <a:spAutoFit/>
          </a:bodyPr>
          <a:lstStyle/>
          <a:p>
            <a:pPr indent="0" lvl="0" marL="0" marR="38100" rtl="0" algn="l">
              <a:lnSpc>
                <a:spcPct val="115000"/>
              </a:lnSpc>
              <a:spcBef>
                <a:spcPts val="0"/>
              </a:spcBef>
              <a:spcAft>
                <a:spcPts val="0"/>
              </a:spcAft>
              <a:buClr>
                <a:schemeClr val="dk1"/>
              </a:buClr>
              <a:buSzPts val="1800"/>
              <a:buFont typeface="Arial"/>
              <a:buNone/>
            </a:pPr>
            <a:r>
              <a:rPr b="0" i="0" lang="es-419" sz="1800" u="none" cap="none" strike="noStrike">
                <a:solidFill>
                  <a:schemeClr val="accent5"/>
                </a:solidFill>
                <a:latin typeface="Consolas"/>
                <a:ea typeface="Consolas"/>
                <a:cs typeface="Consolas"/>
                <a:sym typeface="Consolas"/>
              </a:rPr>
              <a:t>SELECT</a:t>
            </a:r>
            <a:r>
              <a:rPr b="0" i="0" lang="es-419" sz="1800" u="none" cap="none" strike="noStrike">
                <a:solidFill>
                  <a:schemeClr val="dk1"/>
                </a:solidFill>
                <a:latin typeface="Consolas"/>
                <a:ea typeface="Consolas"/>
                <a:cs typeface="Consolas"/>
                <a:sym typeface="Consolas"/>
              </a:rPr>
              <a:t> </a:t>
            </a:r>
            <a:r>
              <a:rPr b="0" i="0" lang="es-419" sz="1800" u="none" cap="none" strike="noStrike">
                <a:solidFill>
                  <a:schemeClr val="accent5"/>
                </a:solidFill>
                <a:latin typeface="Consolas"/>
                <a:ea typeface="Consolas"/>
                <a:cs typeface="Consolas"/>
                <a:sym typeface="Consolas"/>
              </a:rPr>
              <a:t>UCASE</a:t>
            </a:r>
            <a:r>
              <a:rPr b="0" i="0" lang="es-419" sz="1800" u="none" cap="none" strike="noStrike">
                <a:solidFill>
                  <a:schemeClr val="dk1"/>
                </a:solidFill>
                <a:latin typeface="Consolas"/>
                <a:ea typeface="Consolas"/>
                <a:cs typeface="Consolas"/>
                <a:sym typeface="Consolas"/>
              </a:rPr>
              <a:t>(description) </a:t>
            </a:r>
            <a:r>
              <a:rPr b="0" i="0" lang="es-419" sz="1800" u="none" cap="none" strike="noStrike">
                <a:solidFill>
                  <a:schemeClr val="accent5"/>
                </a:solidFill>
                <a:latin typeface="Consolas"/>
                <a:ea typeface="Consolas"/>
                <a:cs typeface="Consolas"/>
                <a:sym typeface="Consolas"/>
              </a:rPr>
              <a:t>FROM</a:t>
            </a:r>
            <a:r>
              <a:rPr b="0" i="0" lang="es-419" sz="1800" u="none" cap="none" strike="noStrike">
                <a:solidFill>
                  <a:schemeClr val="lt1"/>
                </a:solidFill>
                <a:latin typeface="Consolas"/>
                <a:ea typeface="Consolas"/>
                <a:cs typeface="Consolas"/>
                <a:sym typeface="Consolas"/>
              </a:rPr>
              <a:t> </a:t>
            </a:r>
            <a:r>
              <a:rPr b="0" i="0" lang="es-419" sz="1800" u="none" cap="none" strike="noStrike">
                <a:solidFill>
                  <a:schemeClr val="dk1"/>
                </a:solidFill>
                <a:latin typeface="Consolas"/>
                <a:ea typeface="Consolas"/>
                <a:cs typeface="Consolas"/>
                <a:sym typeface="Consolas"/>
              </a:rPr>
              <a:t>class;</a:t>
            </a:r>
            <a:endParaRPr b="0" i="0" sz="1800" u="none" cap="none" strike="noStrike">
              <a:solidFill>
                <a:schemeClr val="dk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800"/>
              <a:buFont typeface="Arial"/>
              <a:buNone/>
            </a:pPr>
            <a:r>
              <a:rPr b="0" i="0" lang="es-419" sz="1800" u="none" cap="none" strike="noStrike">
                <a:solidFill>
                  <a:schemeClr val="accent1"/>
                </a:solidFill>
                <a:latin typeface="Consolas"/>
                <a:ea typeface="Consolas"/>
                <a:cs typeface="Consolas"/>
                <a:sym typeface="Consolas"/>
              </a:rPr>
              <a:t>-- devolverá, por ejemplo: “</a:t>
            </a:r>
            <a:r>
              <a:rPr b="0" i="1" lang="es-419" sz="1800" u="none" cap="none" strike="noStrike">
                <a:solidFill>
                  <a:schemeClr val="accent1"/>
                </a:solidFill>
                <a:latin typeface="Consolas"/>
                <a:ea typeface="Consolas"/>
                <a:cs typeface="Consolas"/>
                <a:sym typeface="Consolas"/>
              </a:rPr>
              <a:t>ACTION</a:t>
            </a:r>
            <a:r>
              <a:rPr b="0" i="0" lang="es-419" sz="1800" u="none" cap="none" strike="noStrike">
                <a:solidFill>
                  <a:schemeClr val="accent1"/>
                </a:solidFill>
                <a:latin typeface="Consolas"/>
                <a:ea typeface="Consolas"/>
                <a:cs typeface="Consolas"/>
                <a:sym typeface="Consolas"/>
              </a:rPr>
              <a:t>”</a:t>
            </a:r>
            <a:endParaRPr b="0" i="0" sz="1800" u="none" cap="none" strike="noStrike">
              <a:solidFill>
                <a:schemeClr val="accent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800"/>
              <a:buFont typeface="Arial"/>
              <a:buNone/>
            </a:pPr>
            <a:r>
              <a:rPr b="0" i="0" lang="es-419" sz="1800" u="none" cap="none" strike="noStrike">
                <a:solidFill>
                  <a:schemeClr val="accent5"/>
                </a:solidFill>
                <a:latin typeface="Consolas"/>
                <a:ea typeface="Consolas"/>
                <a:cs typeface="Consolas"/>
                <a:sym typeface="Consolas"/>
              </a:rPr>
              <a:t>SELECT</a:t>
            </a:r>
            <a:r>
              <a:rPr b="0" i="0" lang="es-419" sz="1800" u="none" cap="none" strike="noStrike">
                <a:solidFill>
                  <a:schemeClr val="dk1"/>
                </a:solidFill>
                <a:latin typeface="Consolas"/>
                <a:ea typeface="Consolas"/>
                <a:cs typeface="Consolas"/>
                <a:sym typeface="Consolas"/>
              </a:rPr>
              <a:t> </a:t>
            </a:r>
            <a:r>
              <a:rPr b="0" i="0" lang="es-419" sz="1800" u="none" cap="none" strike="noStrike">
                <a:solidFill>
                  <a:schemeClr val="accent5"/>
                </a:solidFill>
                <a:latin typeface="Consolas"/>
                <a:ea typeface="Consolas"/>
                <a:cs typeface="Consolas"/>
                <a:sym typeface="Consolas"/>
              </a:rPr>
              <a:t>LCASE</a:t>
            </a:r>
            <a:r>
              <a:rPr b="0" i="0" lang="es-419" sz="1800" u="none" cap="none" strike="noStrike">
                <a:solidFill>
                  <a:schemeClr val="dk1"/>
                </a:solidFill>
                <a:latin typeface="Consolas"/>
                <a:ea typeface="Consolas"/>
                <a:cs typeface="Consolas"/>
                <a:sym typeface="Consolas"/>
              </a:rPr>
              <a:t>(description) </a:t>
            </a:r>
            <a:r>
              <a:rPr b="0" i="0" lang="es-419" sz="1800" u="none" cap="none" strike="noStrike">
                <a:solidFill>
                  <a:schemeClr val="accent5"/>
                </a:solidFill>
                <a:latin typeface="Consolas"/>
                <a:ea typeface="Consolas"/>
                <a:cs typeface="Consolas"/>
                <a:sym typeface="Consolas"/>
              </a:rPr>
              <a:t>FROM</a:t>
            </a:r>
            <a:r>
              <a:rPr b="0" i="0" lang="es-419" sz="1800" u="none" cap="none" strike="noStrike">
                <a:solidFill>
                  <a:schemeClr val="lt1"/>
                </a:solidFill>
                <a:latin typeface="Consolas"/>
                <a:ea typeface="Consolas"/>
                <a:cs typeface="Consolas"/>
                <a:sym typeface="Consolas"/>
              </a:rPr>
              <a:t> c</a:t>
            </a:r>
            <a:r>
              <a:rPr b="0" i="0" lang="es-419" sz="1800" u="none" cap="none" strike="noStrike">
                <a:solidFill>
                  <a:schemeClr val="dk1"/>
                </a:solidFill>
                <a:latin typeface="Consolas"/>
                <a:ea typeface="Consolas"/>
                <a:cs typeface="Consolas"/>
                <a:sym typeface="Consolas"/>
              </a:rPr>
              <a:t>lass;</a:t>
            </a:r>
            <a:endParaRPr b="0" i="0" sz="1800" u="none" cap="none" strike="noStrike">
              <a:solidFill>
                <a:schemeClr val="dk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800"/>
              <a:buFont typeface="Arial"/>
              <a:buNone/>
            </a:pPr>
            <a:r>
              <a:rPr b="0" i="0" lang="es-419" sz="1800" u="none" cap="none" strike="noStrike">
                <a:solidFill>
                  <a:schemeClr val="accent1"/>
                </a:solidFill>
                <a:latin typeface="Consolas"/>
                <a:ea typeface="Consolas"/>
                <a:cs typeface="Consolas"/>
                <a:sym typeface="Consolas"/>
              </a:rPr>
              <a:t>-- devolverá, por ejemplo: “</a:t>
            </a:r>
            <a:r>
              <a:rPr b="0" i="1" lang="es-419" sz="1800" u="none" cap="none" strike="noStrike">
                <a:solidFill>
                  <a:schemeClr val="accent1"/>
                </a:solidFill>
                <a:latin typeface="Consolas"/>
                <a:ea typeface="Consolas"/>
                <a:cs typeface="Consolas"/>
                <a:sym typeface="Consolas"/>
              </a:rPr>
              <a:t>action</a:t>
            </a:r>
            <a:r>
              <a:rPr b="0" i="0" lang="es-419" sz="1800" u="none" cap="none" strike="noStrike">
                <a:solidFill>
                  <a:schemeClr val="accent1"/>
                </a:solidFill>
                <a:latin typeface="Consolas"/>
                <a:ea typeface="Consolas"/>
                <a:cs typeface="Consolas"/>
                <a:sym typeface="Consolas"/>
              </a:rPr>
              <a:t>”</a:t>
            </a:r>
            <a:endParaRPr b="0" i="0" sz="1800" u="none" cap="none" strike="noStrike">
              <a:solidFill>
                <a:schemeClr val="dk1"/>
              </a:solidFill>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8" name="Shape 158"/>
        <p:cNvGrpSpPr/>
        <p:nvPr/>
      </p:nvGrpSpPr>
      <p:grpSpPr>
        <a:xfrm>
          <a:off x="0" y="0"/>
          <a:ext cx="0" cy="0"/>
          <a:chOff x="0" y="0"/>
          <a:chExt cx="0" cy="0"/>
        </a:xfrm>
      </p:grpSpPr>
      <p:pic>
        <p:nvPicPr>
          <p:cNvPr id="159" name="Google Shape;159;p4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160" name="Google Shape;160;p45"/>
          <p:cNvSpPr/>
          <p:nvPr/>
        </p:nvSpPr>
        <p:spPr>
          <a:xfrm>
            <a:off x="3172025" y="2187949"/>
            <a:ext cx="1657800" cy="5529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USO COMBINADO DE LIKE Y COMODINES</a:t>
            </a:r>
            <a:endParaRPr b="0" i="0" sz="1200" u="none" cap="none" strike="noStrike">
              <a:solidFill>
                <a:srgbClr val="222222"/>
              </a:solidFill>
              <a:latin typeface="DM Sans"/>
              <a:ea typeface="DM Sans"/>
              <a:cs typeface="DM Sans"/>
              <a:sym typeface="DM Sans"/>
            </a:endParaRPr>
          </a:p>
        </p:txBody>
      </p:sp>
      <p:sp>
        <p:nvSpPr>
          <p:cNvPr id="161" name="Google Shape;161;p45"/>
          <p:cNvSpPr/>
          <p:nvPr/>
        </p:nvSpPr>
        <p:spPr>
          <a:xfrm>
            <a:off x="295984" y="2322153"/>
            <a:ext cx="1452900" cy="6024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FFFFFF"/>
                </a:solidFill>
                <a:latin typeface="DM Sans"/>
                <a:ea typeface="DM Sans"/>
                <a:cs typeface="DM Sans"/>
                <a:sym typeface="DM Sans"/>
              </a:rPr>
              <a:t>CONSULTAS SQL</a:t>
            </a:r>
            <a:endParaRPr b="0" i="0" sz="1200" u="none" cap="none" strike="noStrike">
              <a:solidFill>
                <a:srgbClr val="FFFFFF"/>
              </a:solidFill>
              <a:latin typeface="DM Sans"/>
              <a:ea typeface="DM Sans"/>
              <a:cs typeface="DM Sans"/>
              <a:sym typeface="DM Sans"/>
            </a:endParaRPr>
          </a:p>
        </p:txBody>
      </p:sp>
      <p:sp>
        <p:nvSpPr>
          <p:cNvPr id="162" name="Google Shape;162;p45"/>
          <p:cNvSpPr/>
          <p:nvPr/>
        </p:nvSpPr>
        <p:spPr>
          <a:xfrm>
            <a:off x="3172025" y="1514458"/>
            <a:ext cx="1657800" cy="5529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TIPOS DE DATOS</a:t>
            </a:r>
            <a:endParaRPr b="0" i="0" sz="1200" u="none" cap="none" strike="noStrike">
              <a:solidFill>
                <a:srgbClr val="222222"/>
              </a:solidFill>
              <a:latin typeface="DM Sans"/>
              <a:ea typeface="DM Sans"/>
              <a:cs typeface="DM Sans"/>
              <a:sym typeface="DM Sans"/>
            </a:endParaRPr>
          </a:p>
        </p:txBody>
      </p:sp>
      <p:sp>
        <p:nvSpPr>
          <p:cNvPr id="163" name="Google Shape;163;p45"/>
          <p:cNvSpPr/>
          <p:nvPr/>
        </p:nvSpPr>
        <p:spPr>
          <a:xfrm>
            <a:off x="3172025" y="2861435"/>
            <a:ext cx="1657800" cy="5529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EXPRESIONES REGULARES</a:t>
            </a:r>
            <a:endParaRPr b="0" i="0" sz="1200" u="none" cap="none" strike="noStrike">
              <a:solidFill>
                <a:srgbClr val="222222"/>
              </a:solidFill>
              <a:latin typeface="DM Sans"/>
              <a:ea typeface="DM Sans"/>
              <a:cs typeface="DM Sans"/>
              <a:sym typeface="DM Sans"/>
            </a:endParaRPr>
          </a:p>
        </p:txBody>
      </p:sp>
      <p:cxnSp>
        <p:nvCxnSpPr>
          <p:cNvPr id="164" name="Google Shape;164;p45"/>
          <p:cNvCxnSpPr>
            <a:stCxn id="161" idx="3"/>
            <a:endCxn id="162" idx="1"/>
          </p:cNvCxnSpPr>
          <p:nvPr/>
        </p:nvCxnSpPr>
        <p:spPr>
          <a:xfrm flipH="1" rot="10800000">
            <a:off x="1748884" y="1790853"/>
            <a:ext cx="1423200" cy="832500"/>
          </a:xfrm>
          <a:prstGeom prst="bentConnector3">
            <a:avLst>
              <a:gd fmla="val 49998" name="adj1"/>
            </a:avLst>
          </a:prstGeom>
          <a:noFill/>
          <a:ln cap="flat" cmpd="sng" w="9525">
            <a:solidFill>
              <a:srgbClr val="CCCCCC"/>
            </a:solidFill>
            <a:prstDash val="solid"/>
            <a:round/>
            <a:headEnd len="sm" w="sm" type="none"/>
            <a:tailEnd len="med" w="med" type="oval"/>
          </a:ln>
        </p:spPr>
      </p:cxnSp>
      <p:cxnSp>
        <p:nvCxnSpPr>
          <p:cNvPr id="165" name="Google Shape;165;p45"/>
          <p:cNvCxnSpPr>
            <a:stCxn id="161" idx="3"/>
            <a:endCxn id="160" idx="1"/>
          </p:cNvCxnSpPr>
          <p:nvPr/>
        </p:nvCxnSpPr>
        <p:spPr>
          <a:xfrm flipH="1" rot="10800000">
            <a:off x="1748884" y="2464353"/>
            <a:ext cx="1423200" cy="159000"/>
          </a:xfrm>
          <a:prstGeom prst="bentConnector3">
            <a:avLst>
              <a:gd fmla="val 49998" name="adj1"/>
            </a:avLst>
          </a:prstGeom>
          <a:noFill/>
          <a:ln cap="flat" cmpd="sng" w="9525">
            <a:solidFill>
              <a:srgbClr val="CCCCCC"/>
            </a:solidFill>
            <a:prstDash val="solid"/>
            <a:round/>
            <a:headEnd len="sm" w="sm" type="none"/>
            <a:tailEnd len="med" w="med" type="oval"/>
          </a:ln>
        </p:spPr>
      </p:cxnSp>
      <p:cxnSp>
        <p:nvCxnSpPr>
          <p:cNvPr id="166" name="Google Shape;166;p45"/>
          <p:cNvCxnSpPr>
            <a:stCxn id="161" idx="3"/>
            <a:endCxn id="163" idx="1"/>
          </p:cNvCxnSpPr>
          <p:nvPr/>
        </p:nvCxnSpPr>
        <p:spPr>
          <a:xfrm>
            <a:off x="1748884" y="2623353"/>
            <a:ext cx="1423200" cy="514500"/>
          </a:xfrm>
          <a:prstGeom prst="bentConnector3">
            <a:avLst>
              <a:gd fmla="val 49998" name="adj1"/>
            </a:avLst>
          </a:prstGeom>
          <a:noFill/>
          <a:ln cap="flat" cmpd="sng" w="9525">
            <a:solidFill>
              <a:srgbClr val="CCCCCC"/>
            </a:solidFill>
            <a:prstDash val="solid"/>
            <a:round/>
            <a:headEnd len="sm" w="sm" type="none"/>
            <a:tailEnd len="med" w="med" type="oval"/>
          </a:ln>
        </p:spPr>
      </p:cxnSp>
      <p:sp>
        <p:nvSpPr>
          <p:cNvPr id="167" name="Google Shape;167;p45"/>
          <p:cNvSpPr/>
          <p:nvPr/>
        </p:nvSpPr>
        <p:spPr>
          <a:xfrm>
            <a:off x="3172025" y="3548525"/>
            <a:ext cx="1657800" cy="5529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SUBCONSULTAS SQL</a:t>
            </a:r>
            <a:endParaRPr b="0" i="0" sz="1200" u="none" cap="none" strike="noStrike">
              <a:solidFill>
                <a:srgbClr val="222222"/>
              </a:solidFill>
              <a:latin typeface="DM Sans"/>
              <a:ea typeface="DM Sans"/>
              <a:cs typeface="DM Sans"/>
              <a:sym typeface="DM Sans"/>
            </a:endParaRPr>
          </a:p>
        </p:txBody>
      </p:sp>
      <p:cxnSp>
        <p:nvCxnSpPr>
          <p:cNvPr id="168" name="Google Shape;168;p45"/>
          <p:cNvCxnSpPr>
            <a:stCxn id="161" idx="3"/>
            <a:endCxn id="167" idx="1"/>
          </p:cNvCxnSpPr>
          <p:nvPr/>
        </p:nvCxnSpPr>
        <p:spPr>
          <a:xfrm>
            <a:off x="1748884" y="2623353"/>
            <a:ext cx="1423200" cy="1201500"/>
          </a:xfrm>
          <a:prstGeom prst="bentConnector3">
            <a:avLst>
              <a:gd fmla="val 49998" name="adj1"/>
            </a:avLst>
          </a:prstGeom>
          <a:noFill/>
          <a:ln cap="flat" cmpd="sng" w="9525">
            <a:solidFill>
              <a:srgbClr val="CCCCCC"/>
            </a:solidFill>
            <a:prstDash val="solid"/>
            <a:round/>
            <a:headEnd len="sm" w="sm" type="none"/>
            <a:tailEnd len="med" w="med" type="oval"/>
          </a:ln>
        </p:spPr>
      </p:cxnSp>
      <p:sp>
        <p:nvSpPr>
          <p:cNvPr id="169" name="Google Shape;169;p45"/>
          <p:cNvSpPr/>
          <p:nvPr/>
        </p:nvSpPr>
        <p:spPr>
          <a:xfrm>
            <a:off x="3172025" y="4235616"/>
            <a:ext cx="1657800" cy="5529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COMBINACIÓN DE SUBCONSULTAS Y FUNCIONES</a:t>
            </a:r>
            <a:endParaRPr b="0" i="0" sz="1200" u="none" cap="none" strike="noStrike">
              <a:solidFill>
                <a:srgbClr val="222222"/>
              </a:solidFill>
              <a:latin typeface="DM Sans"/>
              <a:ea typeface="DM Sans"/>
              <a:cs typeface="DM Sans"/>
              <a:sym typeface="DM Sans"/>
            </a:endParaRPr>
          </a:p>
        </p:txBody>
      </p:sp>
      <p:cxnSp>
        <p:nvCxnSpPr>
          <p:cNvPr id="170" name="Google Shape;170;p45"/>
          <p:cNvCxnSpPr>
            <a:stCxn id="161" idx="3"/>
            <a:endCxn id="169" idx="1"/>
          </p:cNvCxnSpPr>
          <p:nvPr/>
        </p:nvCxnSpPr>
        <p:spPr>
          <a:xfrm>
            <a:off x="1748884" y="2623353"/>
            <a:ext cx="1423200" cy="1888800"/>
          </a:xfrm>
          <a:prstGeom prst="bentConnector3">
            <a:avLst>
              <a:gd fmla="val 49998" name="adj1"/>
            </a:avLst>
          </a:prstGeom>
          <a:noFill/>
          <a:ln cap="flat" cmpd="sng" w="9525">
            <a:solidFill>
              <a:srgbClr val="CCCCCC"/>
            </a:solidFill>
            <a:prstDash val="solid"/>
            <a:round/>
            <a:headEnd len="sm" w="sm" type="none"/>
            <a:tailEnd len="med" w="med" type="oval"/>
          </a:ln>
        </p:spPr>
      </p:cxnSp>
      <p:sp>
        <p:nvSpPr>
          <p:cNvPr id="171" name="Google Shape;171;p45"/>
          <p:cNvSpPr/>
          <p:nvPr/>
        </p:nvSpPr>
        <p:spPr>
          <a:xfrm>
            <a:off x="5484388" y="3523786"/>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SELECT * FROM tabla WHERE (SELECT...)</a:t>
            </a:r>
            <a:endParaRPr b="0" i="0" sz="1200" u="none" cap="none" strike="noStrike">
              <a:solidFill>
                <a:srgbClr val="222222"/>
              </a:solidFill>
              <a:latin typeface="DM Sans"/>
              <a:ea typeface="DM Sans"/>
              <a:cs typeface="DM Sans"/>
              <a:sym typeface="DM Sans"/>
            </a:endParaRPr>
          </a:p>
        </p:txBody>
      </p:sp>
      <p:sp>
        <p:nvSpPr>
          <p:cNvPr id="172" name="Google Shape;172;p45"/>
          <p:cNvSpPr/>
          <p:nvPr/>
        </p:nvSpPr>
        <p:spPr>
          <a:xfrm>
            <a:off x="5484388" y="4210867"/>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 AVG, SUM)</a:t>
            </a:r>
            <a:endParaRPr b="0" i="0" sz="1200" u="none" cap="none" strike="noStrike">
              <a:solidFill>
                <a:srgbClr val="222222"/>
              </a:solidFill>
              <a:latin typeface="DM Sans"/>
              <a:ea typeface="DM Sans"/>
              <a:cs typeface="DM Sans"/>
              <a:sym typeface="DM Sans"/>
            </a:endParaRPr>
          </a:p>
        </p:txBody>
      </p:sp>
      <p:cxnSp>
        <p:nvCxnSpPr>
          <p:cNvPr id="173" name="Google Shape;173;p45"/>
          <p:cNvCxnSpPr>
            <a:stCxn id="169" idx="3"/>
            <a:endCxn id="172" idx="1"/>
          </p:cNvCxnSpPr>
          <p:nvPr/>
        </p:nvCxnSpPr>
        <p:spPr>
          <a:xfrm>
            <a:off x="4829825" y="4512066"/>
            <a:ext cx="654600" cy="0"/>
          </a:xfrm>
          <a:prstGeom prst="straightConnector1">
            <a:avLst/>
          </a:prstGeom>
          <a:noFill/>
          <a:ln cap="flat" cmpd="sng" w="9525">
            <a:solidFill>
              <a:srgbClr val="CCCCCC"/>
            </a:solidFill>
            <a:prstDash val="solid"/>
            <a:round/>
            <a:headEnd len="sm" w="sm" type="none"/>
            <a:tailEnd len="med" w="med" type="oval"/>
          </a:ln>
        </p:spPr>
      </p:cxnSp>
      <p:cxnSp>
        <p:nvCxnSpPr>
          <p:cNvPr id="174" name="Google Shape;174;p45"/>
          <p:cNvCxnSpPr>
            <a:stCxn id="167" idx="3"/>
            <a:endCxn id="171" idx="1"/>
          </p:cNvCxnSpPr>
          <p:nvPr/>
        </p:nvCxnSpPr>
        <p:spPr>
          <a:xfrm>
            <a:off x="4829825" y="3824975"/>
            <a:ext cx="654600" cy="0"/>
          </a:xfrm>
          <a:prstGeom prst="straightConnector1">
            <a:avLst/>
          </a:prstGeom>
          <a:noFill/>
          <a:ln cap="flat" cmpd="sng" w="9525">
            <a:solidFill>
              <a:srgbClr val="CCCCCC"/>
            </a:solidFill>
            <a:prstDash val="solid"/>
            <a:round/>
            <a:headEnd len="sm" w="sm" type="none"/>
            <a:tailEnd len="med" w="med" type="oval"/>
          </a:ln>
        </p:spPr>
      </p:cxnSp>
      <p:sp>
        <p:nvSpPr>
          <p:cNvPr id="175" name="Google Shape;175;p45"/>
          <p:cNvSpPr/>
          <p:nvPr/>
        </p:nvSpPr>
        <p:spPr>
          <a:xfrm>
            <a:off x="5484388" y="1489711"/>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SELECT * FROM tabla WHERE (SELECT...)</a:t>
            </a:r>
            <a:endParaRPr b="0" i="0" sz="1200" u="none" cap="none" strike="noStrike">
              <a:solidFill>
                <a:srgbClr val="222222"/>
              </a:solidFill>
              <a:latin typeface="DM Sans"/>
              <a:ea typeface="DM Sans"/>
              <a:cs typeface="DM Sans"/>
              <a:sym typeface="DM Sans"/>
            </a:endParaRPr>
          </a:p>
        </p:txBody>
      </p:sp>
      <p:cxnSp>
        <p:nvCxnSpPr>
          <p:cNvPr id="176" name="Google Shape;176;p45"/>
          <p:cNvCxnSpPr>
            <a:stCxn id="162" idx="3"/>
            <a:endCxn id="175" idx="1"/>
          </p:cNvCxnSpPr>
          <p:nvPr/>
        </p:nvCxnSpPr>
        <p:spPr>
          <a:xfrm>
            <a:off x="4829825" y="1790908"/>
            <a:ext cx="654600" cy="0"/>
          </a:xfrm>
          <a:prstGeom prst="straightConnector1">
            <a:avLst/>
          </a:prstGeom>
          <a:noFill/>
          <a:ln cap="flat" cmpd="sng" w="9525">
            <a:solidFill>
              <a:srgbClr val="D9D9D9"/>
            </a:solidFill>
            <a:prstDash val="solid"/>
            <a:round/>
            <a:headEnd len="sm" w="sm" type="none"/>
            <a:tailEnd len="med" w="med" type="oval"/>
          </a:ln>
        </p:spPr>
      </p:cxnSp>
      <p:sp>
        <p:nvSpPr>
          <p:cNvPr id="177" name="Google Shape;177;p45"/>
          <p:cNvSpPr/>
          <p:nvPr/>
        </p:nvSpPr>
        <p:spPr>
          <a:xfrm>
            <a:off x="3172025" y="840974"/>
            <a:ext cx="1657800" cy="5529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UNIÓN</a:t>
            </a:r>
            <a:endParaRPr b="0" i="0" sz="1200" u="none" cap="none" strike="noStrike">
              <a:solidFill>
                <a:srgbClr val="222222"/>
              </a:solidFill>
              <a:latin typeface="DM Sans"/>
              <a:ea typeface="DM Sans"/>
              <a:cs typeface="DM Sans"/>
              <a:sym typeface="DM Sans"/>
            </a:endParaRPr>
          </a:p>
        </p:txBody>
      </p:sp>
      <p:cxnSp>
        <p:nvCxnSpPr>
          <p:cNvPr id="178" name="Google Shape;178;p45"/>
          <p:cNvCxnSpPr>
            <a:stCxn id="161" idx="3"/>
            <a:endCxn id="177" idx="1"/>
          </p:cNvCxnSpPr>
          <p:nvPr/>
        </p:nvCxnSpPr>
        <p:spPr>
          <a:xfrm flipH="1" rot="10800000">
            <a:off x="1748884" y="1117353"/>
            <a:ext cx="1423200" cy="1506000"/>
          </a:xfrm>
          <a:prstGeom prst="bentConnector3">
            <a:avLst>
              <a:gd fmla="val 49998" name="adj1"/>
            </a:avLst>
          </a:prstGeom>
          <a:noFill/>
          <a:ln cap="flat" cmpd="sng" w="9525">
            <a:solidFill>
              <a:srgbClr val="CCCCCC"/>
            </a:solidFill>
            <a:prstDash val="solid"/>
            <a:round/>
            <a:headEnd len="sm" w="sm" type="none"/>
            <a:tailEnd len="med" w="med" type="oval"/>
          </a:ln>
        </p:spPr>
      </p:cxnSp>
      <p:sp>
        <p:nvSpPr>
          <p:cNvPr id="179" name="Google Shape;179;p45"/>
          <p:cNvSpPr/>
          <p:nvPr/>
        </p:nvSpPr>
        <p:spPr>
          <a:xfrm>
            <a:off x="588525" y="701375"/>
            <a:ext cx="296100" cy="1209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45"/>
          <p:cNvSpPr txBox="1"/>
          <p:nvPr/>
        </p:nvSpPr>
        <p:spPr>
          <a:xfrm>
            <a:off x="884625"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419" sz="1600" u="none" cap="none" strike="noStrike">
                <a:solidFill>
                  <a:schemeClr val="dk1"/>
                </a:solidFill>
                <a:latin typeface="DM Sans"/>
                <a:ea typeface="DM Sans"/>
                <a:cs typeface="DM Sans"/>
                <a:sym typeface="DM Sans"/>
              </a:rPr>
              <a:t>MAPA DE CONCEPTOS</a:t>
            </a:r>
            <a:endParaRPr b="0" i="0" sz="1400" u="none" cap="none" strike="noStrike">
              <a:solidFill>
                <a:srgbClr val="000000"/>
              </a:solidFill>
              <a:latin typeface="DM Sans"/>
              <a:ea typeface="DM Sans"/>
              <a:cs typeface="DM Sans"/>
              <a:sym typeface="DM Sans"/>
            </a:endParaRPr>
          </a:p>
        </p:txBody>
      </p:sp>
      <p:pic>
        <p:nvPicPr>
          <p:cNvPr id="181" name="Google Shape;181;p45" title="ícono de mapa de contenidos"/>
          <p:cNvPicPr preferRelativeResize="0"/>
          <p:nvPr/>
        </p:nvPicPr>
        <p:blipFill rotWithShape="1">
          <a:blip r:embed="rId4">
            <a:alphaModFix/>
          </a:blip>
          <a:srcRect b="0" l="0" r="0" t="0"/>
          <a:stretch/>
        </p:blipFill>
        <p:spPr>
          <a:xfrm>
            <a:off x="586275" y="533519"/>
            <a:ext cx="300599" cy="300618"/>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81"/>
          <p:cNvSpPr txBox="1"/>
          <p:nvPr/>
        </p:nvSpPr>
        <p:spPr>
          <a:xfrm>
            <a:off x="457725" y="1071050"/>
            <a:ext cx="50658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Ejemplos: </a:t>
            </a:r>
            <a:endParaRPr b="1" i="0" sz="4000" u="none" cap="none" strike="noStrike">
              <a:solidFill>
                <a:schemeClr val="dk1"/>
              </a:solidFill>
              <a:latin typeface="DM Sans"/>
              <a:ea typeface="DM Sans"/>
              <a:cs typeface="DM Sans"/>
              <a:sym typeface="DM Sans"/>
            </a:endParaRPr>
          </a:p>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REVERSE()</a:t>
            </a:r>
            <a:endParaRPr b="1" i="0" sz="4000" u="none" cap="none" strike="noStrike">
              <a:solidFill>
                <a:schemeClr val="dk1"/>
              </a:solidFill>
              <a:latin typeface="DM Sans"/>
              <a:ea typeface="DM Sans"/>
              <a:cs typeface="DM Sans"/>
              <a:sym typeface="DM Sans"/>
            </a:endParaRPr>
          </a:p>
        </p:txBody>
      </p:sp>
      <p:sp>
        <p:nvSpPr>
          <p:cNvPr id="478" name="Google Shape;478;p81"/>
          <p:cNvSpPr txBox="1"/>
          <p:nvPr/>
        </p:nvSpPr>
        <p:spPr>
          <a:xfrm>
            <a:off x="457725" y="2668825"/>
            <a:ext cx="4730100" cy="8082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Revierte el orden de los caracteres de una cadena de texto.</a:t>
            </a:r>
            <a:endParaRPr b="0" i="0" sz="1350" u="none" cap="none" strike="noStrike">
              <a:solidFill>
                <a:srgbClr val="000000"/>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p:txBody>
      </p:sp>
      <p:sp>
        <p:nvSpPr>
          <p:cNvPr id="479" name="Google Shape;479;p81"/>
          <p:cNvSpPr txBox="1"/>
          <p:nvPr/>
        </p:nvSpPr>
        <p:spPr>
          <a:xfrm>
            <a:off x="5712825" y="955500"/>
            <a:ext cx="3005700" cy="3010800"/>
          </a:xfrm>
          <a:prstGeom prst="rect">
            <a:avLst/>
          </a:prstGeom>
          <a:solidFill>
            <a:schemeClr val="lt1"/>
          </a:solidFill>
          <a:ln>
            <a:noFill/>
          </a:ln>
        </p:spPr>
        <p:txBody>
          <a:bodyPr anchorCtr="0" anchor="t" bIns="91425" lIns="91425" spcFirstLastPara="1" rIns="91425" wrap="square" tIns="91425">
            <a:spAutoFit/>
          </a:bodyPr>
          <a:lstStyle/>
          <a:p>
            <a:pPr indent="0" lvl="0" marL="0" marR="38100" rtl="0" algn="l">
              <a:lnSpc>
                <a:spcPct val="115000"/>
              </a:lnSpc>
              <a:spcBef>
                <a:spcPts val="0"/>
              </a:spcBef>
              <a:spcAft>
                <a:spcPts val="0"/>
              </a:spcAft>
              <a:buClr>
                <a:schemeClr val="dk1"/>
              </a:buClr>
              <a:buSzPts val="1800"/>
              <a:buFont typeface="Arial"/>
              <a:buNone/>
            </a:pPr>
            <a:r>
              <a:rPr b="0" i="0" lang="es-419" sz="1800" u="none" cap="none" strike="noStrike">
                <a:solidFill>
                  <a:schemeClr val="accent5"/>
                </a:solidFill>
                <a:latin typeface="Consolas"/>
                <a:ea typeface="Consolas"/>
                <a:cs typeface="Consolas"/>
                <a:sym typeface="Consolas"/>
              </a:rPr>
              <a:t>SELECT</a:t>
            </a:r>
            <a:r>
              <a:rPr b="0" i="0" lang="es-419" sz="1800" u="none" cap="none" strike="noStrike">
                <a:solidFill>
                  <a:srgbClr val="4285F4"/>
                </a:solidFill>
                <a:latin typeface="Consolas"/>
                <a:ea typeface="Consolas"/>
                <a:cs typeface="Consolas"/>
                <a:sym typeface="Consolas"/>
              </a:rPr>
              <a:t> </a:t>
            </a:r>
            <a:r>
              <a:rPr b="0" i="0" lang="es-419" sz="1800" u="none" cap="none" strike="noStrike">
                <a:solidFill>
                  <a:schemeClr val="accent5"/>
                </a:solidFill>
                <a:latin typeface="Consolas"/>
                <a:ea typeface="Consolas"/>
                <a:cs typeface="Consolas"/>
                <a:sym typeface="Consolas"/>
              </a:rPr>
              <a:t>REVERSE</a:t>
            </a:r>
            <a:r>
              <a:rPr b="0" i="0" lang="es-419" sz="1800" u="none" cap="none" strike="noStrike">
                <a:solidFill>
                  <a:schemeClr val="dk1"/>
                </a:solidFill>
                <a:latin typeface="Consolas"/>
                <a:ea typeface="Consolas"/>
                <a:cs typeface="Consolas"/>
                <a:sym typeface="Consolas"/>
              </a:rPr>
              <a:t>(description) </a:t>
            </a:r>
            <a:r>
              <a:rPr b="0" i="0" lang="es-419" sz="1800" u="none" cap="none" strike="noStrike">
                <a:solidFill>
                  <a:schemeClr val="accent5"/>
                </a:solidFill>
                <a:latin typeface="Consolas"/>
                <a:ea typeface="Consolas"/>
                <a:cs typeface="Consolas"/>
                <a:sym typeface="Consolas"/>
              </a:rPr>
              <a:t>FROM</a:t>
            </a:r>
            <a:r>
              <a:rPr b="0" i="0" lang="es-419" sz="1800" u="none" cap="none" strike="noStrike">
                <a:solidFill>
                  <a:schemeClr val="dk1"/>
                </a:solidFill>
                <a:latin typeface="Consolas"/>
                <a:ea typeface="Consolas"/>
                <a:cs typeface="Consolas"/>
                <a:sym typeface="Consolas"/>
              </a:rPr>
              <a:t> class;</a:t>
            </a:r>
            <a:endParaRPr b="0" i="0" sz="1800" u="none" cap="none" strike="noStrike">
              <a:solidFill>
                <a:schemeClr val="dk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800"/>
              <a:buFont typeface="Arial"/>
              <a:buNone/>
            </a:pPr>
            <a:r>
              <a:t/>
            </a:r>
            <a:endParaRPr b="0" i="0" sz="1800" u="none" cap="none" strike="noStrike">
              <a:solidFill>
                <a:schemeClr val="dk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800"/>
              <a:buFont typeface="Arial"/>
              <a:buNone/>
            </a:pPr>
            <a:r>
              <a:rPr b="0" i="0" lang="es-419" sz="1800" u="none" cap="none" strike="noStrike">
                <a:solidFill>
                  <a:srgbClr val="3CEFAB"/>
                </a:solidFill>
                <a:latin typeface="Consolas"/>
                <a:ea typeface="Consolas"/>
                <a:cs typeface="Consolas"/>
                <a:sym typeface="Consolas"/>
              </a:rPr>
              <a:t>-- devolverá, por ejemplo: “noticia”</a:t>
            </a:r>
            <a:endParaRPr b="0" i="0" sz="1800" u="none" cap="none" strike="noStrike">
              <a:solidFill>
                <a:srgbClr val="3CEFAB"/>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800"/>
              <a:buFont typeface="Arial"/>
              <a:buNone/>
            </a:pPr>
            <a:r>
              <a:t/>
            </a:r>
            <a:endParaRPr b="0" i="0" sz="1800" u="none" cap="none" strike="noStrike">
              <a:solidFill>
                <a:srgbClr val="3CEFAB"/>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800"/>
              <a:buFont typeface="Arial"/>
              <a:buNone/>
            </a:pPr>
            <a:r>
              <a:t/>
            </a:r>
            <a:endParaRPr b="0" i="0" sz="1800" u="none" cap="none" strike="noStrike">
              <a:solidFill>
                <a:srgbClr val="3CEFAB"/>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800"/>
              <a:buFont typeface="Arial"/>
              <a:buNone/>
            </a:pPr>
            <a:r>
              <a:t/>
            </a:r>
            <a:endParaRPr b="0" i="0" sz="1800" u="none" cap="none" strike="noStrike">
              <a:solidFill>
                <a:srgbClr val="3CEFAB"/>
              </a:solidFill>
              <a:latin typeface="Consolas"/>
              <a:ea typeface="Consolas"/>
              <a:cs typeface="Consolas"/>
              <a:sym typeface="Consola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82"/>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Funciones de cadena</a:t>
            </a:r>
            <a:endParaRPr b="1" i="0" sz="4000" u="none" cap="none" strike="noStrike">
              <a:solidFill>
                <a:schemeClr val="dk1"/>
              </a:solidFill>
              <a:latin typeface="DM Sans"/>
              <a:ea typeface="DM Sans"/>
              <a:cs typeface="DM Sans"/>
              <a:sym typeface="DM Sans"/>
            </a:endParaRPr>
          </a:p>
        </p:txBody>
      </p:sp>
      <p:sp>
        <p:nvSpPr>
          <p:cNvPr id="485" name="Google Shape;485;p82"/>
          <p:cNvSpPr txBox="1"/>
          <p:nvPr/>
        </p:nvSpPr>
        <p:spPr>
          <a:xfrm>
            <a:off x="473350" y="2136775"/>
            <a:ext cx="3834600" cy="14316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chemeClr val="dk1"/>
                </a:solidFill>
                <a:latin typeface="DM Sans"/>
                <a:ea typeface="DM Sans"/>
                <a:cs typeface="DM Sans"/>
                <a:sym typeface="DM Sans"/>
              </a:rPr>
              <a:t>Aquí tienes otras opciones para el manejo de caracteres:</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Arial"/>
              <a:buChar char="✓"/>
            </a:pPr>
            <a:r>
              <a:rPr b="0" i="0" lang="es-419" sz="1350" u="none" cap="none" strike="noStrike">
                <a:solidFill>
                  <a:schemeClr val="dk1"/>
                </a:solidFill>
                <a:latin typeface="Consolas"/>
                <a:ea typeface="Consolas"/>
                <a:cs typeface="Consolas"/>
                <a:sym typeface="Consolas"/>
              </a:rPr>
              <a:t>TRIM(): </a:t>
            </a:r>
            <a:r>
              <a:rPr b="0" i="0" lang="es-419" sz="1350" u="none" cap="none" strike="noStrike">
                <a:solidFill>
                  <a:schemeClr val="dk1"/>
                </a:solidFill>
                <a:latin typeface="DM Sans"/>
                <a:ea typeface="DM Sans"/>
                <a:cs typeface="DM Sans"/>
                <a:sym typeface="DM Sans"/>
              </a:rPr>
              <a:t>elimina los espacios vacíos en los extremos de un texto.</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Arial"/>
              <a:buChar char="✓"/>
            </a:pPr>
            <a:r>
              <a:rPr b="0" i="0" lang="es-419" sz="1350" u="none" cap="none" strike="noStrike">
                <a:solidFill>
                  <a:schemeClr val="dk1"/>
                </a:solidFill>
                <a:latin typeface="Consolas"/>
                <a:ea typeface="Consolas"/>
                <a:cs typeface="Consolas"/>
                <a:sym typeface="Consolas"/>
              </a:rPr>
              <a:t>SPACE():</a:t>
            </a:r>
            <a:r>
              <a:rPr b="0" i="0" lang="es-419" sz="1350" u="none" cap="none" strike="noStrike">
                <a:solidFill>
                  <a:schemeClr val="dk1"/>
                </a:solidFill>
                <a:latin typeface="DM Sans"/>
                <a:ea typeface="DM Sans"/>
                <a:cs typeface="DM Sans"/>
                <a:sym typeface="DM Sans"/>
              </a:rPr>
              <a:t> cuenta la cantidad de espacios en un bloque de texto.</a:t>
            </a:r>
            <a:endParaRPr b="0" i="0" sz="1350" u="none" cap="none" strike="noStrike">
              <a:solidFill>
                <a:schemeClr val="dk1"/>
              </a:solidFill>
              <a:latin typeface="DM Sans"/>
              <a:ea typeface="DM Sans"/>
              <a:cs typeface="DM Sans"/>
              <a:sym typeface="DM Sans"/>
            </a:endParaRPr>
          </a:p>
        </p:txBody>
      </p:sp>
      <p:sp>
        <p:nvSpPr>
          <p:cNvPr id="486" name="Google Shape;486;p82"/>
          <p:cNvSpPr txBox="1"/>
          <p:nvPr/>
        </p:nvSpPr>
        <p:spPr>
          <a:xfrm>
            <a:off x="4527575" y="2136775"/>
            <a:ext cx="3834600" cy="1847100"/>
          </a:xfrm>
          <a:prstGeom prst="rect">
            <a:avLst/>
          </a:prstGeom>
          <a:noFill/>
          <a:ln>
            <a:noFill/>
          </a:ln>
        </p:spPr>
        <p:txBody>
          <a:bodyPr anchorCtr="0" anchor="t" bIns="91425" lIns="91425" spcFirstLastPara="1" rIns="91425" wrap="square" tIns="91425">
            <a:spAutoFit/>
          </a:bodyPr>
          <a:lstStyle/>
          <a:p>
            <a:pPr indent="-314325" lvl="0" marL="457200" marR="38100" rtl="0" algn="l">
              <a:lnSpc>
                <a:spcPct val="100000"/>
              </a:lnSpc>
              <a:spcBef>
                <a:spcPts val="0"/>
              </a:spcBef>
              <a:spcAft>
                <a:spcPts val="0"/>
              </a:spcAft>
              <a:buClr>
                <a:schemeClr val="accent4"/>
              </a:buClr>
              <a:buSzPts val="1350"/>
              <a:buFont typeface="Arial"/>
              <a:buChar char="✓"/>
            </a:pPr>
            <a:r>
              <a:rPr b="0" i="0" lang="es-419" sz="1350" u="none" cap="none" strike="noStrike">
                <a:solidFill>
                  <a:schemeClr val="dk1"/>
                </a:solidFill>
                <a:latin typeface="Consolas"/>
                <a:ea typeface="Consolas"/>
                <a:cs typeface="Consolas"/>
                <a:sym typeface="Consolas"/>
              </a:rPr>
              <a:t>CHAR_LENGTH():</a:t>
            </a:r>
            <a:r>
              <a:rPr b="0" i="0" lang="es-419" sz="1350" u="none" cap="none" strike="noStrike">
                <a:solidFill>
                  <a:schemeClr val="dk1"/>
                </a:solidFill>
                <a:latin typeface="DM Sans"/>
                <a:ea typeface="DM Sans"/>
                <a:cs typeface="DM Sans"/>
                <a:sym typeface="DM Sans"/>
              </a:rPr>
              <a:t> cuenta los caracteres de un bloque de texto.</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Arial"/>
              <a:buChar char="✓"/>
            </a:pPr>
            <a:r>
              <a:rPr b="0" i="0" lang="es-419" sz="1350" u="none" cap="none" strike="noStrike">
                <a:solidFill>
                  <a:schemeClr val="dk1"/>
                </a:solidFill>
                <a:latin typeface="Consolas"/>
                <a:ea typeface="Consolas"/>
                <a:cs typeface="Consolas"/>
                <a:sym typeface="Consolas"/>
              </a:rPr>
              <a:t>SUBSTRING</a:t>
            </a:r>
            <a:r>
              <a:rPr b="0" i="0" lang="es-419" sz="1350" u="none" cap="none" strike="noStrike">
                <a:solidFill>
                  <a:schemeClr val="dk1"/>
                </a:solidFill>
                <a:latin typeface="DM Sans"/>
                <a:ea typeface="DM Sans"/>
                <a:cs typeface="DM Sans"/>
                <a:sym typeface="DM Sans"/>
              </a:rPr>
              <a:t>(): extrae uno o más caracteres de un bloque de texto.</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Y muchas más...</a:t>
            </a:r>
            <a:endParaRPr b="0" i="0" sz="1350" u="none" cap="none" strike="noStrike">
              <a:solidFill>
                <a:schemeClr val="dk1"/>
              </a:solidFill>
              <a:latin typeface="DM Sans"/>
              <a:ea typeface="DM Sans"/>
              <a:cs typeface="DM Sans"/>
              <a:sym typeface="DM Sans"/>
            </a:endParaRPr>
          </a:p>
          <a:p>
            <a:pPr indent="0" lvl="0" marL="457200" marR="38100" rtl="0" algn="l">
              <a:lnSpc>
                <a:spcPct val="100000"/>
              </a:lnSpc>
              <a:spcBef>
                <a:spcPts val="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chemeClr val="dk1"/>
                </a:solidFill>
                <a:latin typeface="DM Sans"/>
                <a:ea typeface="DM Sans"/>
                <a:cs typeface="DM Sans"/>
                <a:sym typeface="DM Sans"/>
              </a:rPr>
              <a:t>Puedes ver todas las opciones en la </a:t>
            </a:r>
            <a:r>
              <a:rPr b="0" i="0" lang="es-419" sz="1350" u="sng" cap="none" strike="noStrike">
                <a:solidFill>
                  <a:schemeClr val="accent5"/>
                </a:solidFill>
                <a:latin typeface="DM Sans"/>
                <a:ea typeface="DM Sans"/>
                <a:cs typeface="DM Sans"/>
                <a:sym typeface="DM Sans"/>
                <a:hlinkClick r:id="rId3">
                  <a:extLst>
                    <a:ext uri="{A12FA001-AC4F-418D-AE19-62706E023703}">
                      <ahyp:hlinkClr val="tx"/>
                    </a:ext>
                  </a:extLst>
                </a:hlinkClick>
              </a:rPr>
              <a:t>web oficial de Mysql</a:t>
            </a:r>
            <a:endParaRPr b="0" i="0" sz="1350" u="none" cap="none" strike="noStrike">
              <a:solidFill>
                <a:schemeClr val="dk1"/>
              </a:solidFill>
              <a:latin typeface="DM Sans"/>
              <a:ea typeface="DM Sans"/>
              <a:cs typeface="DM Sans"/>
              <a:sym typeface="DM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83"/>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83"/>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Funciones en strings</a:t>
            </a:r>
            <a:endParaRPr b="1" i="0" sz="3500" u="none" cap="none" strike="noStrike">
              <a:solidFill>
                <a:schemeClr val="lt1"/>
              </a:solidFill>
              <a:latin typeface="DM Sans"/>
              <a:ea typeface="DM Sans"/>
              <a:cs typeface="DM Sans"/>
              <a:sym typeface="DM Sans"/>
            </a:endParaRPr>
          </a:p>
        </p:txBody>
      </p:sp>
      <p:sp>
        <p:nvSpPr>
          <p:cNvPr id="493" name="Google Shape;493;p83"/>
          <p:cNvSpPr txBox="1"/>
          <p:nvPr/>
        </p:nvSpPr>
        <p:spPr>
          <a:xfrm>
            <a:off x="1108500" y="3602300"/>
            <a:ext cx="6927000" cy="8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Utilizamos nuevamente la tabla friend e insertamos registros.</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Ahora probemos cómo accionan algunas de las diferentes funciones escalares sobre los datos cargados.</a:t>
            </a:r>
            <a:endParaRPr b="0" i="0" sz="1350" u="none" cap="none" strike="noStrike">
              <a:solidFill>
                <a:srgbClr val="000000"/>
              </a:solidFill>
              <a:latin typeface="DM Sans"/>
              <a:ea typeface="DM Sans"/>
              <a:cs typeface="DM Sans"/>
              <a:sym typeface="DM Sans"/>
            </a:endParaRPr>
          </a:p>
        </p:txBody>
      </p:sp>
      <p:sp>
        <p:nvSpPr>
          <p:cNvPr id="494" name="Google Shape;494;p83"/>
          <p:cNvSpPr txBox="1"/>
          <p:nvPr/>
        </p:nvSpPr>
        <p:spPr>
          <a:xfrm>
            <a:off x="5949025" y="1471400"/>
            <a:ext cx="2166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419" sz="1400" u="none" cap="none" strike="noStrike">
                <a:solidFill>
                  <a:srgbClr val="000000"/>
                </a:solidFill>
                <a:latin typeface="DM Sans"/>
                <a:ea typeface="DM Sans"/>
                <a:cs typeface="DM Sans"/>
                <a:sym typeface="DM Sans"/>
              </a:rPr>
              <a:t>Subtítulo</a:t>
            </a:r>
            <a:endParaRPr b="1" i="0" sz="1400" u="none" cap="none" strike="noStrike">
              <a:solidFill>
                <a:srgbClr val="000000"/>
              </a:solidFill>
              <a:latin typeface="DM Sans"/>
              <a:ea typeface="DM Sans"/>
              <a:cs typeface="DM Sans"/>
              <a:sym typeface="DM Sans"/>
            </a:endParaRPr>
          </a:p>
        </p:txBody>
      </p:sp>
      <p:pic>
        <p:nvPicPr>
          <p:cNvPr id="495" name="Google Shape;495;p83"/>
          <p:cNvPicPr preferRelativeResize="0"/>
          <p:nvPr/>
        </p:nvPicPr>
        <p:blipFill rotWithShape="1">
          <a:blip r:embed="rId3">
            <a:alphaModFix/>
          </a:blip>
          <a:srcRect b="0" l="0" r="0" t="0"/>
          <a:stretch/>
        </p:blipFill>
        <p:spPr>
          <a:xfrm>
            <a:off x="1562275" y="1388814"/>
            <a:ext cx="6019450" cy="22134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84"/>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Funciones numéricas</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85"/>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Funciones numéricas</a:t>
            </a:r>
            <a:endParaRPr b="1" i="0" sz="4000" u="none" cap="none" strike="noStrike">
              <a:solidFill>
                <a:schemeClr val="dk1"/>
              </a:solidFill>
              <a:latin typeface="DM Sans"/>
              <a:ea typeface="DM Sans"/>
              <a:cs typeface="DM Sans"/>
              <a:sym typeface="DM Sans"/>
            </a:endParaRPr>
          </a:p>
        </p:txBody>
      </p:sp>
      <p:sp>
        <p:nvSpPr>
          <p:cNvPr id="506" name="Google Shape;506;p85"/>
          <p:cNvSpPr txBox="1"/>
          <p:nvPr/>
        </p:nvSpPr>
        <p:spPr>
          <a:xfrm>
            <a:off x="473350" y="2136775"/>
            <a:ext cx="3834600" cy="10158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100"/>
              <a:buFont typeface="Arial"/>
              <a:buNone/>
            </a:pPr>
            <a:r>
              <a:rPr b="0" i="0" lang="es-419" sz="1350" u="none" cap="none" strike="noStrike">
                <a:solidFill>
                  <a:schemeClr val="dk1"/>
                </a:solidFill>
                <a:latin typeface="DM Sans"/>
                <a:ea typeface="DM Sans"/>
                <a:cs typeface="DM Sans"/>
                <a:sym typeface="DM Sans"/>
              </a:rPr>
              <a:t>Nos permiten operar con cualquier tipo de número, a su vez, se subdividen en dos segmentos:</a:t>
            </a:r>
            <a:endParaRPr b="0"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p:txBody>
      </p:sp>
      <p:sp>
        <p:nvSpPr>
          <p:cNvPr id="507" name="Google Shape;507;p85"/>
          <p:cNvSpPr txBox="1"/>
          <p:nvPr/>
        </p:nvSpPr>
        <p:spPr>
          <a:xfrm>
            <a:off x="4527575" y="2136775"/>
            <a:ext cx="3834600" cy="1223700"/>
          </a:xfrm>
          <a:prstGeom prst="rect">
            <a:avLst/>
          </a:prstGeom>
          <a:noFill/>
          <a:ln>
            <a:noFill/>
          </a:ln>
        </p:spPr>
        <p:txBody>
          <a:bodyPr anchorCtr="0" anchor="t" bIns="91425" lIns="91425" spcFirstLastPara="1" rIns="91425" wrap="square" tIns="91425">
            <a:spAutoFit/>
          </a:bodyPr>
          <a:lstStyle/>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Operadores aritméticos: para realizar operaciones matemáticas básicas.</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Funciones matemáticas: para realizar conversiones y otras operaciones con números de mayor complejidad.</a:t>
            </a:r>
            <a:endParaRPr b="0" i="0" sz="1350" u="none" cap="none" strike="noStrike">
              <a:solidFill>
                <a:schemeClr val="dk1"/>
              </a:solidFill>
              <a:latin typeface="DM Sans"/>
              <a:ea typeface="DM Sans"/>
              <a:cs typeface="DM Sans"/>
              <a:sym typeface="DM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86"/>
          <p:cNvSpPr txBox="1"/>
          <p:nvPr/>
        </p:nvSpPr>
        <p:spPr>
          <a:xfrm>
            <a:off x="457725" y="1071050"/>
            <a:ext cx="51552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Ejemplo: operaciones aritméticas</a:t>
            </a:r>
            <a:endParaRPr b="1" i="0" sz="4000" u="none" cap="none" strike="noStrike">
              <a:solidFill>
                <a:schemeClr val="dk1"/>
              </a:solidFill>
              <a:latin typeface="DM Sans"/>
              <a:ea typeface="DM Sans"/>
              <a:cs typeface="DM Sans"/>
              <a:sym typeface="DM Sans"/>
            </a:endParaRPr>
          </a:p>
        </p:txBody>
      </p:sp>
      <p:sp>
        <p:nvSpPr>
          <p:cNvPr id="513" name="Google Shape;513;p86"/>
          <p:cNvSpPr txBox="1"/>
          <p:nvPr/>
        </p:nvSpPr>
        <p:spPr>
          <a:xfrm>
            <a:off x="457725" y="3049825"/>
            <a:ext cx="4730100" cy="10158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Podemos realizar operaciones aritméticas, utilizando la simbología común, a través de la estructura:</a:t>
            </a:r>
            <a:endParaRPr b="0" i="0" sz="1350" u="none" cap="none" strike="noStrike">
              <a:solidFill>
                <a:srgbClr val="000000"/>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(número operador número).</a:t>
            </a:r>
            <a:endParaRPr b="0" i="0" sz="1350" u="none" cap="none" strike="noStrike">
              <a:solidFill>
                <a:srgbClr val="000000"/>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El resultado se verá en un campo calculado.</a:t>
            </a:r>
            <a:endParaRPr b="0" i="0" sz="1350" u="none" cap="none" strike="noStrike">
              <a:solidFill>
                <a:srgbClr val="000000"/>
              </a:solidFill>
              <a:latin typeface="DM Sans"/>
              <a:ea typeface="DM Sans"/>
              <a:cs typeface="DM Sans"/>
              <a:sym typeface="DM Sans"/>
            </a:endParaRPr>
          </a:p>
        </p:txBody>
      </p:sp>
      <p:sp>
        <p:nvSpPr>
          <p:cNvPr id="514" name="Google Shape;514;p86"/>
          <p:cNvSpPr txBox="1"/>
          <p:nvPr/>
        </p:nvSpPr>
        <p:spPr>
          <a:xfrm>
            <a:off x="5712825" y="1539150"/>
            <a:ext cx="3005700" cy="2065200"/>
          </a:xfrm>
          <a:prstGeom prst="rect">
            <a:avLst/>
          </a:prstGeom>
          <a:solidFill>
            <a:schemeClr val="lt1"/>
          </a:solidFill>
          <a:ln>
            <a:noFill/>
          </a:ln>
        </p:spPr>
        <p:txBody>
          <a:bodyPr anchorCtr="0" anchor="t" bIns="91425" lIns="91425" spcFirstLastPara="1" rIns="91425" wrap="square" tIns="91425">
            <a:spAutoFit/>
          </a:bodyPr>
          <a:lstStyle/>
          <a:p>
            <a:pPr indent="0" lvl="0" marL="0" marR="38100" rtl="0" algn="l">
              <a:lnSpc>
                <a:spcPct val="115000"/>
              </a:lnSpc>
              <a:spcBef>
                <a:spcPts val="0"/>
              </a:spcBef>
              <a:spcAft>
                <a:spcPts val="0"/>
              </a:spcAft>
              <a:buClr>
                <a:schemeClr val="dk1"/>
              </a:buClr>
              <a:buSzPts val="1600"/>
              <a:buFont typeface="Arial"/>
              <a:buNone/>
            </a:pPr>
            <a:r>
              <a:rPr b="0" i="0" lang="es-419" sz="1350" u="none" cap="none" strike="noStrike">
                <a:solidFill>
                  <a:srgbClr val="3CEFAB"/>
                </a:solidFill>
                <a:latin typeface="Consolas"/>
                <a:ea typeface="Consolas"/>
                <a:cs typeface="Consolas"/>
                <a:sym typeface="Consolas"/>
              </a:rPr>
              <a:t>-- División</a:t>
            </a:r>
            <a:endParaRPr b="0" i="0" sz="1350" u="none" cap="none" strike="noStrike">
              <a:solidFill>
                <a:srgbClr val="3CEFAB"/>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600"/>
              <a:buFont typeface="Arial"/>
              <a:buNone/>
            </a:pPr>
            <a:r>
              <a:rPr b="0" i="0" lang="es-419" sz="1350" u="none" cap="none" strike="noStrike">
                <a:solidFill>
                  <a:schemeClr val="accent5"/>
                </a:solidFill>
                <a:latin typeface="Consolas"/>
                <a:ea typeface="Consolas"/>
                <a:cs typeface="Consolas"/>
                <a:sym typeface="Consolas"/>
              </a:rPr>
              <a:t>SELECT</a:t>
            </a:r>
            <a:r>
              <a:rPr b="0" i="0" lang="es-419" sz="1350" u="none" cap="none" strike="noStrike">
                <a:solidFill>
                  <a:srgbClr val="4285F4"/>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(21 / 3)</a:t>
            </a:r>
            <a:r>
              <a:rPr b="0" i="0" lang="es-419" sz="1350" u="none" cap="none" strike="noStrike">
                <a:solidFill>
                  <a:srgbClr val="4285F4"/>
                </a:solidFill>
                <a:latin typeface="Consolas"/>
                <a:ea typeface="Consolas"/>
                <a:cs typeface="Consolas"/>
                <a:sym typeface="Consolas"/>
              </a:rPr>
              <a:t> </a:t>
            </a:r>
            <a:r>
              <a:rPr b="0" i="0" lang="es-419" sz="1350" u="none" cap="none" strike="noStrike">
                <a:solidFill>
                  <a:schemeClr val="accent5"/>
                </a:solidFill>
                <a:latin typeface="Consolas"/>
                <a:ea typeface="Consolas"/>
                <a:cs typeface="Consolas"/>
                <a:sym typeface="Consolas"/>
              </a:rPr>
              <a:t>AS resultado;</a:t>
            </a:r>
            <a:endParaRPr b="0" i="0" sz="1350" u="none" cap="none" strike="noStrike">
              <a:solidFill>
                <a:schemeClr val="lt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600"/>
              <a:buFont typeface="Arial"/>
              <a:buNone/>
            </a:pPr>
            <a:r>
              <a:rPr b="0" i="0" lang="es-419" sz="1350" u="none" cap="none" strike="noStrike">
                <a:solidFill>
                  <a:srgbClr val="3CEFAB"/>
                </a:solidFill>
                <a:latin typeface="Consolas"/>
                <a:ea typeface="Consolas"/>
                <a:cs typeface="Consolas"/>
                <a:sym typeface="Consolas"/>
              </a:rPr>
              <a:t>-- Multiplicación</a:t>
            </a:r>
            <a:endParaRPr b="0" i="0" sz="1350" u="none" cap="none" strike="noStrike">
              <a:solidFill>
                <a:srgbClr val="3CEFAB"/>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600"/>
              <a:buFont typeface="Arial"/>
              <a:buNone/>
            </a:pPr>
            <a:r>
              <a:rPr b="0" i="0" lang="es-419" sz="1350" u="none" cap="none" strike="noStrike">
                <a:solidFill>
                  <a:schemeClr val="accent5"/>
                </a:solidFill>
                <a:latin typeface="Consolas"/>
                <a:ea typeface="Consolas"/>
                <a:cs typeface="Consolas"/>
                <a:sym typeface="Consolas"/>
              </a:rPr>
              <a:t>SELECT</a:t>
            </a:r>
            <a:r>
              <a:rPr b="0" i="0" lang="es-419" sz="1350" u="none" cap="none" strike="noStrike">
                <a:solidFill>
                  <a:schemeClr val="dk1"/>
                </a:solidFill>
                <a:latin typeface="Consolas"/>
                <a:ea typeface="Consolas"/>
                <a:cs typeface="Consolas"/>
                <a:sym typeface="Consolas"/>
              </a:rPr>
              <a:t> (7 * 3)</a:t>
            </a:r>
            <a:r>
              <a:rPr b="0" i="0" lang="es-419" sz="1350" u="none" cap="none" strike="noStrike">
                <a:solidFill>
                  <a:srgbClr val="4285F4"/>
                </a:solidFill>
                <a:latin typeface="Consolas"/>
                <a:ea typeface="Consolas"/>
                <a:cs typeface="Consolas"/>
                <a:sym typeface="Consolas"/>
              </a:rPr>
              <a:t> </a:t>
            </a:r>
            <a:r>
              <a:rPr b="0" i="0" lang="es-419" sz="1350" u="none" cap="none" strike="noStrike">
                <a:solidFill>
                  <a:schemeClr val="accent5"/>
                </a:solidFill>
                <a:latin typeface="Consolas"/>
                <a:ea typeface="Consolas"/>
                <a:cs typeface="Consolas"/>
                <a:sym typeface="Consolas"/>
              </a:rPr>
              <a:t>AS resultado;</a:t>
            </a:r>
            <a:endParaRPr b="0" i="0" sz="1350" u="none" cap="none" strike="noStrike">
              <a:solidFill>
                <a:schemeClr val="lt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600"/>
              <a:buFont typeface="Arial"/>
              <a:buNone/>
            </a:pPr>
            <a:r>
              <a:rPr b="0" i="0" lang="es-419" sz="1350" u="none" cap="none" strike="noStrike">
                <a:solidFill>
                  <a:srgbClr val="3CEFAB"/>
                </a:solidFill>
                <a:latin typeface="Consolas"/>
                <a:ea typeface="Consolas"/>
                <a:cs typeface="Consolas"/>
                <a:sym typeface="Consolas"/>
              </a:rPr>
              <a:t>-- Suma</a:t>
            </a:r>
            <a:endParaRPr b="0" i="0" sz="1350" u="none" cap="none" strike="noStrike">
              <a:solidFill>
                <a:srgbClr val="3CEFAB"/>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600"/>
              <a:buFont typeface="Arial"/>
              <a:buNone/>
            </a:pPr>
            <a:r>
              <a:rPr b="0" i="0" lang="es-419" sz="1350" u="none" cap="none" strike="noStrike">
                <a:solidFill>
                  <a:schemeClr val="accent5"/>
                </a:solidFill>
                <a:latin typeface="Consolas"/>
                <a:ea typeface="Consolas"/>
                <a:cs typeface="Consolas"/>
                <a:sym typeface="Consolas"/>
              </a:rPr>
              <a:t>SELECT</a:t>
            </a:r>
            <a:r>
              <a:rPr b="0" i="0" lang="es-419" sz="1350" u="none" cap="none" strike="noStrike">
                <a:solidFill>
                  <a:schemeClr val="dk1"/>
                </a:solidFill>
                <a:latin typeface="Consolas"/>
                <a:ea typeface="Consolas"/>
                <a:cs typeface="Consolas"/>
                <a:sym typeface="Consolas"/>
              </a:rPr>
              <a:t> (18 + 3)</a:t>
            </a:r>
            <a:r>
              <a:rPr b="0" i="0" lang="es-419" sz="1350" u="none" cap="none" strike="noStrike">
                <a:solidFill>
                  <a:srgbClr val="4285F4"/>
                </a:solidFill>
                <a:latin typeface="Consolas"/>
                <a:ea typeface="Consolas"/>
                <a:cs typeface="Consolas"/>
                <a:sym typeface="Consolas"/>
              </a:rPr>
              <a:t> </a:t>
            </a:r>
            <a:r>
              <a:rPr b="0" i="0" lang="es-419" sz="1350" u="none" cap="none" strike="noStrike">
                <a:solidFill>
                  <a:schemeClr val="accent5"/>
                </a:solidFill>
                <a:latin typeface="Consolas"/>
                <a:ea typeface="Consolas"/>
                <a:cs typeface="Consolas"/>
                <a:sym typeface="Consolas"/>
              </a:rPr>
              <a:t>AS resultado;</a:t>
            </a:r>
            <a:endParaRPr b="0" i="0" sz="1350" u="none" cap="none" strike="noStrike">
              <a:solidFill>
                <a:schemeClr val="lt1"/>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600"/>
              <a:buFont typeface="Arial"/>
              <a:buNone/>
            </a:pPr>
            <a:r>
              <a:rPr b="0" i="0" lang="es-419" sz="1350" u="none" cap="none" strike="noStrike">
                <a:solidFill>
                  <a:srgbClr val="3CEFAB"/>
                </a:solidFill>
                <a:latin typeface="Consolas"/>
                <a:ea typeface="Consolas"/>
                <a:cs typeface="Consolas"/>
                <a:sym typeface="Consolas"/>
              </a:rPr>
              <a:t>-- Resta</a:t>
            </a:r>
            <a:endParaRPr b="0" i="0" sz="1350" u="none" cap="none" strike="noStrike">
              <a:solidFill>
                <a:srgbClr val="3CEFAB"/>
              </a:solidFill>
              <a:latin typeface="Consolas"/>
              <a:ea typeface="Consolas"/>
              <a:cs typeface="Consolas"/>
              <a:sym typeface="Consolas"/>
            </a:endParaRPr>
          </a:p>
          <a:p>
            <a:pPr indent="0" lvl="0" marL="0" marR="38100" rtl="0" algn="l">
              <a:lnSpc>
                <a:spcPct val="115000"/>
              </a:lnSpc>
              <a:spcBef>
                <a:spcPts val="0"/>
              </a:spcBef>
              <a:spcAft>
                <a:spcPts val="0"/>
              </a:spcAft>
              <a:buClr>
                <a:schemeClr val="dk1"/>
              </a:buClr>
              <a:buSzPts val="1600"/>
              <a:buFont typeface="Arial"/>
              <a:buNone/>
            </a:pPr>
            <a:r>
              <a:rPr b="0" i="0" lang="es-419" sz="1350" u="none" cap="none" strike="noStrike">
                <a:solidFill>
                  <a:schemeClr val="accent5"/>
                </a:solidFill>
                <a:latin typeface="Consolas"/>
                <a:ea typeface="Consolas"/>
                <a:cs typeface="Consolas"/>
                <a:sym typeface="Consolas"/>
              </a:rPr>
              <a:t>SELECT</a:t>
            </a:r>
            <a:r>
              <a:rPr b="0" i="0" lang="es-419" sz="1350" u="none" cap="none" strike="noStrike">
                <a:solidFill>
                  <a:srgbClr val="4285F4"/>
                </a:solidFill>
                <a:latin typeface="Consolas"/>
                <a:ea typeface="Consolas"/>
                <a:cs typeface="Consolas"/>
                <a:sym typeface="Consolas"/>
              </a:rPr>
              <a:t> </a:t>
            </a:r>
            <a:r>
              <a:rPr b="0" i="0" lang="es-419" sz="1350" u="none" cap="none" strike="noStrike">
                <a:solidFill>
                  <a:schemeClr val="dk1"/>
                </a:solidFill>
                <a:latin typeface="Consolas"/>
                <a:ea typeface="Consolas"/>
                <a:cs typeface="Consolas"/>
                <a:sym typeface="Consolas"/>
              </a:rPr>
              <a:t>(30 - 9) </a:t>
            </a:r>
            <a:r>
              <a:rPr b="0" i="0" lang="es-419" sz="1350" u="none" cap="none" strike="noStrike">
                <a:solidFill>
                  <a:schemeClr val="accent5"/>
                </a:solidFill>
                <a:latin typeface="Consolas"/>
                <a:ea typeface="Consolas"/>
                <a:cs typeface="Consolas"/>
                <a:sym typeface="Consolas"/>
              </a:rPr>
              <a:t>AS resultado;</a:t>
            </a:r>
            <a:endParaRPr b="0" i="0" sz="1350" u="none" cap="none" strike="noStrike">
              <a:solidFill>
                <a:schemeClr val="dk1"/>
              </a:solidFill>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87"/>
          <p:cNvSpPr txBox="1"/>
          <p:nvPr/>
        </p:nvSpPr>
        <p:spPr>
          <a:xfrm>
            <a:off x="473350" y="619525"/>
            <a:ext cx="8141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Ejemplo: funciones matemáticas</a:t>
            </a:r>
            <a:endParaRPr b="1" i="0" sz="4000" u="none" cap="none" strike="noStrike">
              <a:solidFill>
                <a:schemeClr val="dk1"/>
              </a:solidFill>
              <a:latin typeface="DM Sans"/>
              <a:ea typeface="DM Sans"/>
              <a:cs typeface="DM Sans"/>
              <a:sym typeface="DM Sans"/>
            </a:endParaRPr>
          </a:p>
        </p:txBody>
      </p:sp>
      <p:sp>
        <p:nvSpPr>
          <p:cNvPr id="520" name="Google Shape;520;p87"/>
          <p:cNvSpPr txBox="1"/>
          <p:nvPr/>
        </p:nvSpPr>
        <p:spPr>
          <a:xfrm>
            <a:off x="473350" y="2136775"/>
            <a:ext cx="3834600" cy="1639200"/>
          </a:xfrm>
          <a:prstGeom prst="rect">
            <a:avLst/>
          </a:prstGeom>
          <a:noFill/>
          <a:ln>
            <a:noFill/>
          </a:ln>
        </p:spPr>
        <p:txBody>
          <a:bodyPr anchorCtr="0" anchor="t" bIns="91425" lIns="91425" spcFirstLastPara="1" rIns="91425" wrap="square" tIns="91425">
            <a:spAutoFit/>
          </a:bodyPr>
          <a:lstStyle/>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Consolas"/>
                <a:ea typeface="Consolas"/>
                <a:cs typeface="Consolas"/>
                <a:sym typeface="Consolas"/>
              </a:rPr>
              <a:t>log(), log2(), log10():</a:t>
            </a:r>
            <a:r>
              <a:rPr b="0" i="0" lang="es-419" sz="1350" u="none" cap="none" strike="noStrike">
                <a:solidFill>
                  <a:schemeClr val="dk1"/>
                </a:solidFill>
                <a:latin typeface="DM Sans"/>
                <a:ea typeface="DM Sans"/>
                <a:cs typeface="DM Sans"/>
                <a:sym typeface="DM Sans"/>
              </a:rPr>
              <a:t> cálculo de logaritmos, base 2 y base 10.</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Consolas"/>
                <a:ea typeface="Consolas"/>
                <a:cs typeface="Consolas"/>
                <a:sym typeface="Consolas"/>
              </a:rPr>
              <a:t>round():</a:t>
            </a:r>
            <a:r>
              <a:rPr b="0" i="0" lang="es-419" sz="1350" u="none" cap="none" strike="noStrike">
                <a:solidFill>
                  <a:schemeClr val="dk1"/>
                </a:solidFill>
                <a:latin typeface="DM Sans"/>
                <a:ea typeface="DM Sans"/>
                <a:cs typeface="DM Sans"/>
                <a:sym typeface="DM Sans"/>
              </a:rPr>
              <a:t> redondeo estándar de un número.</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Consolas"/>
                <a:ea typeface="Consolas"/>
                <a:cs typeface="Consolas"/>
                <a:sym typeface="Consolas"/>
              </a:rPr>
              <a:t>floor():</a:t>
            </a:r>
            <a:r>
              <a:rPr b="0" i="0" lang="es-419" sz="1350" u="none" cap="none" strike="noStrike">
                <a:solidFill>
                  <a:schemeClr val="dk1"/>
                </a:solidFill>
                <a:latin typeface="DM Sans"/>
                <a:ea typeface="DM Sans"/>
                <a:cs typeface="DM Sans"/>
                <a:sym typeface="DM Sans"/>
              </a:rPr>
              <a:t> redondeo de un número hacia abajo.</a:t>
            </a:r>
            <a:endParaRPr b="0"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p:txBody>
      </p:sp>
      <p:sp>
        <p:nvSpPr>
          <p:cNvPr id="521" name="Google Shape;521;p87"/>
          <p:cNvSpPr txBox="1"/>
          <p:nvPr/>
        </p:nvSpPr>
        <p:spPr>
          <a:xfrm>
            <a:off x="4527575" y="2136775"/>
            <a:ext cx="3834600" cy="1639200"/>
          </a:xfrm>
          <a:prstGeom prst="rect">
            <a:avLst/>
          </a:prstGeom>
          <a:noFill/>
          <a:ln>
            <a:noFill/>
          </a:ln>
        </p:spPr>
        <p:txBody>
          <a:bodyPr anchorCtr="0" anchor="t" bIns="91425" lIns="91425" spcFirstLastPara="1" rIns="91425" wrap="square" tIns="91425">
            <a:spAutoFit/>
          </a:bodyPr>
          <a:lstStyle/>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Consolas"/>
                <a:ea typeface="Consolas"/>
                <a:cs typeface="Consolas"/>
                <a:sym typeface="Consolas"/>
              </a:rPr>
              <a:t>ceiling(): </a:t>
            </a:r>
            <a:r>
              <a:rPr b="0" i="0" lang="es-419" sz="1350" u="none" cap="none" strike="noStrike">
                <a:solidFill>
                  <a:schemeClr val="dk1"/>
                </a:solidFill>
                <a:latin typeface="DM Sans"/>
                <a:ea typeface="DM Sans"/>
                <a:cs typeface="DM Sans"/>
                <a:sym typeface="DM Sans"/>
              </a:rPr>
              <a:t>redondeo de un número hacia arriba.</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Consolas"/>
                <a:ea typeface="Consolas"/>
                <a:cs typeface="Consolas"/>
                <a:sym typeface="Consolas"/>
              </a:rPr>
              <a:t>truncate():</a:t>
            </a:r>
            <a:r>
              <a:rPr b="0" i="0" lang="es-419" sz="1350" u="none" cap="none" strike="noStrike">
                <a:solidFill>
                  <a:schemeClr val="dk1"/>
                </a:solidFill>
                <a:latin typeface="DM Sans"/>
                <a:ea typeface="DM Sans"/>
                <a:cs typeface="DM Sans"/>
                <a:sym typeface="DM Sans"/>
              </a:rPr>
              <a:t> elimina los decimales de un número.</a:t>
            </a:r>
            <a:endParaRPr b="0"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chemeClr val="dk1"/>
                </a:solidFill>
                <a:latin typeface="DM Sans"/>
                <a:ea typeface="DM Sans"/>
                <a:cs typeface="DM Sans"/>
                <a:sym typeface="DM Sans"/>
              </a:rPr>
              <a:t>Más otras tantas funciones más. </a:t>
            </a:r>
            <a:r>
              <a:rPr b="0" i="0" lang="es-419" sz="1350" u="sng" cap="none" strike="noStrike">
                <a:solidFill>
                  <a:schemeClr val="accent5"/>
                </a:solidFill>
                <a:latin typeface="DM Sans"/>
                <a:ea typeface="DM Sans"/>
                <a:cs typeface="DM Sans"/>
                <a:sym typeface="DM Sans"/>
                <a:hlinkClick r:id="rId3">
                  <a:extLst>
                    <a:ext uri="{A12FA001-AC4F-418D-AE19-62706E023703}">
                      <ahyp:hlinkClr val="tx"/>
                    </a:ext>
                  </a:extLst>
                </a:hlinkClick>
              </a:rPr>
              <a:t>Puedes consultarlas aquí</a:t>
            </a:r>
            <a:endParaRPr b="0" i="0" sz="1350" u="sng" cap="none" strike="noStrike">
              <a:solidFill>
                <a:schemeClr val="accent5"/>
              </a:solidFill>
              <a:latin typeface="DM Sans"/>
              <a:ea typeface="DM Sans"/>
              <a:cs typeface="DM Sans"/>
              <a:sym typeface="DM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88"/>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Funciones de fecha</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89"/>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Funciones de fechas</a:t>
            </a:r>
            <a:endParaRPr b="1" i="0" sz="4000" u="none" cap="none" strike="noStrike">
              <a:solidFill>
                <a:schemeClr val="dk1"/>
              </a:solidFill>
              <a:latin typeface="DM Sans"/>
              <a:ea typeface="DM Sans"/>
              <a:cs typeface="DM Sans"/>
              <a:sym typeface="DM Sans"/>
            </a:endParaRPr>
          </a:p>
        </p:txBody>
      </p:sp>
      <p:sp>
        <p:nvSpPr>
          <p:cNvPr id="532" name="Google Shape;532;p89"/>
          <p:cNvSpPr txBox="1"/>
          <p:nvPr/>
        </p:nvSpPr>
        <p:spPr>
          <a:xfrm>
            <a:off x="473350" y="1908175"/>
            <a:ext cx="6651300" cy="12237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chemeClr val="dk1"/>
                </a:solidFill>
                <a:latin typeface="DM Sans"/>
                <a:ea typeface="DM Sans"/>
                <a:cs typeface="DM Sans"/>
                <a:sym typeface="DM Sans"/>
              </a:rPr>
              <a:t>Podemos manipular cualquier tipo de cálculo con fechas:</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Obtener los días ocurridos entre determinadas fechas.</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El número del día de un año.</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Extraer el mes, el año, o día de la fecha actual.</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Saber qué día de la semana fue una determinada fecha.</a:t>
            </a:r>
            <a:endParaRPr b="0" i="0" sz="1350" u="none" cap="none" strike="noStrike">
              <a:solidFill>
                <a:schemeClr val="dk1"/>
              </a:solidFill>
              <a:latin typeface="DM Sans"/>
              <a:ea typeface="DM Sans"/>
              <a:cs typeface="DM Sans"/>
              <a:sym typeface="DM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90"/>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Algunas funciones de fechas</a:t>
            </a:r>
            <a:endParaRPr b="1" i="0" sz="4000" u="none" cap="none" strike="noStrike">
              <a:solidFill>
                <a:schemeClr val="dk1"/>
              </a:solidFill>
              <a:latin typeface="DM Sans"/>
              <a:ea typeface="DM Sans"/>
              <a:cs typeface="DM Sans"/>
              <a:sym typeface="DM Sans"/>
            </a:endParaRPr>
          </a:p>
        </p:txBody>
      </p:sp>
      <p:sp>
        <p:nvSpPr>
          <p:cNvPr id="538" name="Google Shape;538;p90"/>
          <p:cNvSpPr txBox="1"/>
          <p:nvPr/>
        </p:nvSpPr>
        <p:spPr>
          <a:xfrm>
            <a:off x="473350" y="2136775"/>
            <a:ext cx="3834600" cy="1015800"/>
          </a:xfrm>
          <a:prstGeom prst="rect">
            <a:avLst/>
          </a:prstGeom>
          <a:noFill/>
          <a:ln>
            <a:noFill/>
          </a:ln>
        </p:spPr>
        <p:txBody>
          <a:bodyPr anchorCtr="0" anchor="t" bIns="91425" lIns="91425" spcFirstLastPara="1" rIns="91425" wrap="square" tIns="91425">
            <a:spAutoFit/>
          </a:bodyPr>
          <a:lstStyle/>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curdate(): devuelve la fecha actual.</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curtime(): devuelve la hora actual.</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now(): combina los dos anteriores en un resultado.</a:t>
            </a:r>
            <a:endParaRPr b="0" i="0" sz="1350" u="none" cap="none" strike="noStrike">
              <a:solidFill>
                <a:schemeClr val="dk1"/>
              </a:solidFill>
              <a:latin typeface="DM Sans"/>
              <a:ea typeface="DM Sans"/>
              <a:cs typeface="DM Sans"/>
              <a:sym typeface="DM Sans"/>
            </a:endParaRPr>
          </a:p>
        </p:txBody>
      </p:sp>
      <p:sp>
        <p:nvSpPr>
          <p:cNvPr id="539" name="Google Shape;539;p90"/>
          <p:cNvSpPr txBox="1"/>
          <p:nvPr/>
        </p:nvSpPr>
        <p:spPr>
          <a:xfrm>
            <a:off x="4527575" y="2136775"/>
            <a:ext cx="3834600" cy="1639200"/>
          </a:xfrm>
          <a:prstGeom prst="rect">
            <a:avLst/>
          </a:prstGeom>
          <a:noFill/>
          <a:ln>
            <a:noFill/>
          </a:ln>
        </p:spPr>
        <p:txBody>
          <a:bodyPr anchorCtr="0" anchor="t" bIns="91425" lIns="91425" spcFirstLastPara="1" rIns="91425" wrap="square" tIns="91425">
            <a:spAutoFit/>
          </a:bodyPr>
          <a:lstStyle/>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datediff(): obtiene la diferencia de tiempo entre dos fechas.</a:t>
            </a:r>
            <a:endParaRPr b="0" i="0" sz="1350" u="none" cap="none" strike="noStrike">
              <a:solidFill>
                <a:schemeClr val="dk1"/>
              </a:solidFill>
              <a:latin typeface="DM Sans"/>
              <a:ea typeface="DM Sans"/>
              <a:cs typeface="DM Sans"/>
              <a:sym typeface="DM Sans"/>
            </a:endParaRPr>
          </a:p>
          <a:p>
            <a:pPr indent="-314325" lvl="0" marL="457200" marR="38100" rtl="0" algn="l">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dayname(): Retorna el nombre del día de semana de una fecha determinada.</a:t>
            </a:r>
            <a:endParaRPr b="0"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1350"/>
              <a:buFont typeface="Arial"/>
              <a:buNone/>
            </a:pPr>
            <a:r>
              <a:rPr b="0" i="0" lang="es-419" sz="1350" u="none" cap="none" strike="noStrike">
                <a:solidFill>
                  <a:schemeClr val="dk1"/>
                </a:solidFill>
                <a:latin typeface="DM Sans"/>
                <a:ea typeface="DM Sans"/>
                <a:cs typeface="DM Sans"/>
                <a:sym typeface="DM Sans"/>
              </a:rPr>
              <a:t>Más otras tantas funciones más que </a:t>
            </a:r>
            <a:r>
              <a:rPr b="0" i="0" lang="es-419" sz="1350" u="sng" cap="none" strike="noStrike">
                <a:solidFill>
                  <a:schemeClr val="accent5"/>
                </a:solidFill>
                <a:latin typeface="DM Sans"/>
                <a:ea typeface="DM Sans"/>
                <a:cs typeface="DM Sans"/>
                <a:sym typeface="DM Sans"/>
                <a:hlinkClick r:id="rId3">
                  <a:extLst>
                    <a:ext uri="{A12FA001-AC4F-418D-AE19-62706E023703}">
                      <ahyp:hlinkClr val="tx"/>
                    </a:ext>
                  </a:extLst>
                </a:hlinkClick>
              </a:rPr>
              <a:t>puedes consultarlas aquí</a:t>
            </a:r>
            <a:endParaRPr b="0" i="0" sz="1350" u="sng" cap="none" strike="noStrike">
              <a:solidFill>
                <a:schemeClr val="accent5"/>
              </a:solidFill>
              <a:latin typeface="DM Sans"/>
              <a:ea typeface="DM Sans"/>
              <a:cs typeface="DM Sans"/>
              <a:sym typeface="DM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5" name="Shape 185"/>
        <p:cNvGrpSpPr/>
        <p:nvPr/>
      </p:nvGrpSpPr>
      <p:grpSpPr>
        <a:xfrm>
          <a:off x="0" y="0"/>
          <a:ext cx="0" cy="0"/>
          <a:chOff x="0" y="0"/>
          <a:chExt cx="0" cy="0"/>
        </a:xfrm>
      </p:grpSpPr>
      <p:pic>
        <p:nvPicPr>
          <p:cNvPr id="186" name="Google Shape;186;p46"/>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187" name="Google Shape;187;p46"/>
          <p:cNvSpPr/>
          <p:nvPr/>
        </p:nvSpPr>
        <p:spPr>
          <a:xfrm>
            <a:off x="4238813" y="1955333"/>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FUNCIONES DE TRANSFORMACIÓN</a:t>
            </a:r>
            <a:endParaRPr b="0" i="0" sz="1200" u="none" cap="none" strike="noStrike">
              <a:solidFill>
                <a:srgbClr val="222222"/>
              </a:solidFill>
              <a:latin typeface="DM Sans"/>
              <a:ea typeface="DM Sans"/>
              <a:cs typeface="DM Sans"/>
              <a:sym typeface="DM Sans"/>
            </a:endParaRPr>
          </a:p>
        </p:txBody>
      </p:sp>
      <p:sp>
        <p:nvSpPr>
          <p:cNvPr id="188" name="Google Shape;188;p46"/>
          <p:cNvSpPr/>
          <p:nvPr/>
        </p:nvSpPr>
        <p:spPr>
          <a:xfrm>
            <a:off x="295972" y="2384250"/>
            <a:ext cx="1914600" cy="6024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FFFFFF"/>
                </a:solidFill>
                <a:latin typeface="DM Sans"/>
                <a:ea typeface="DM Sans"/>
                <a:cs typeface="DM Sans"/>
                <a:sym typeface="DM Sans"/>
              </a:rPr>
              <a:t>CONSULTAS SQL</a:t>
            </a:r>
            <a:endParaRPr b="0" i="0" sz="1200" u="none" cap="none" strike="noStrike">
              <a:solidFill>
                <a:srgbClr val="FFFFFF"/>
              </a:solidFill>
              <a:latin typeface="DM Sans"/>
              <a:ea typeface="DM Sans"/>
              <a:cs typeface="DM Sans"/>
              <a:sym typeface="DM Sans"/>
            </a:endParaRPr>
          </a:p>
        </p:txBody>
      </p:sp>
      <p:sp>
        <p:nvSpPr>
          <p:cNvPr id="189" name="Google Shape;189;p46"/>
          <p:cNvSpPr/>
          <p:nvPr/>
        </p:nvSpPr>
        <p:spPr>
          <a:xfrm>
            <a:off x="4238813" y="1069200"/>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FUNCIONES ESCALARES</a:t>
            </a:r>
            <a:endParaRPr b="0" i="0" sz="1200" u="none" cap="none" strike="noStrike">
              <a:solidFill>
                <a:srgbClr val="222222"/>
              </a:solidFill>
              <a:latin typeface="DM Sans"/>
              <a:ea typeface="DM Sans"/>
              <a:cs typeface="DM Sans"/>
              <a:sym typeface="DM Sans"/>
            </a:endParaRPr>
          </a:p>
        </p:txBody>
      </p:sp>
      <p:cxnSp>
        <p:nvCxnSpPr>
          <p:cNvPr id="190" name="Google Shape;190;p46"/>
          <p:cNvCxnSpPr>
            <a:stCxn id="188" idx="3"/>
            <a:endCxn id="189" idx="1"/>
          </p:cNvCxnSpPr>
          <p:nvPr/>
        </p:nvCxnSpPr>
        <p:spPr>
          <a:xfrm flipH="1" rot="10800000">
            <a:off x="2210572" y="1370550"/>
            <a:ext cx="2028300" cy="1314900"/>
          </a:xfrm>
          <a:prstGeom prst="bentConnector3">
            <a:avLst>
              <a:gd fmla="val 49999" name="adj1"/>
            </a:avLst>
          </a:prstGeom>
          <a:noFill/>
          <a:ln cap="flat" cmpd="sng" w="9525">
            <a:solidFill>
              <a:srgbClr val="CCCCCC"/>
            </a:solidFill>
            <a:prstDash val="solid"/>
            <a:round/>
            <a:headEnd len="sm" w="sm" type="none"/>
            <a:tailEnd len="med" w="med" type="oval"/>
          </a:ln>
        </p:spPr>
      </p:cxnSp>
      <p:cxnSp>
        <p:nvCxnSpPr>
          <p:cNvPr id="191" name="Google Shape;191;p46"/>
          <p:cNvCxnSpPr>
            <a:stCxn id="188" idx="3"/>
            <a:endCxn id="187" idx="1"/>
          </p:cNvCxnSpPr>
          <p:nvPr/>
        </p:nvCxnSpPr>
        <p:spPr>
          <a:xfrm flipH="1" rot="10800000">
            <a:off x="2210572" y="2256450"/>
            <a:ext cx="2028300" cy="429000"/>
          </a:xfrm>
          <a:prstGeom prst="bentConnector3">
            <a:avLst>
              <a:gd fmla="val 49999" name="adj1"/>
            </a:avLst>
          </a:prstGeom>
          <a:noFill/>
          <a:ln cap="flat" cmpd="sng" w="9525">
            <a:solidFill>
              <a:srgbClr val="CCCCCC"/>
            </a:solidFill>
            <a:prstDash val="solid"/>
            <a:round/>
            <a:headEnd len="sm" w="sm" type="none"/>
            <a:tailEnd len="med" w="med" type="oval"/>
          </a:ln>
        </p:spPr>
      </p:cxnSp>
      <p:sp>
        <p:nvSpPr>
          <p:cNvPr id="192" name="Google Shape;192;p46"/>
          <p:cNvSpPr/>
          <p:nvPr/>
        </p:nvSpPr>
        <p:spPr>
          <a:xfrm>
            <a:off x="4238813" y="2828009"/>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DATA DEFINITION LANGUAGE</a:t>
            </a:r>
            <a:endParaRPr b="0" i="0" sz="1200" u="none" cap="none" strike="noStrike">
              <a:solidFill>
                <a:srgbClr val="222222"/>
              </a:solidFill>
              <a:latin typeface="DM Sans"/>
              <a:ea typeface="DM Sans"/>
              <a:cs typeface="DM Sans"/>
              <a:sym typeface="DM Sans"/>
            </a:endParaRPr>
          </a:p>
        </p:txBody>
      </p:sp>
      <p:cxnSp>
        <p:nvCxnSpPr>
          <p:cNvPr id="193" name="Google Shape;193;p46"/>
          <p:cNvCxnSpPr>
            <a:stCxn id="188" idx="3"/>
            <a:endCxn id="192" idx="1"/>
          </p:cNvCxnSpPr>
          <p:nvPr/>
        </p:nvCxnSpPr>
        <p:spPr>
          <a:xfrm>
            <a:off x="2210572" y="2685450"/>
            <a:ext cx="2028300" cy="443700"/>
          </a:xfrm>
          <a:prstGeom prst="bentConnector3">
            <a:avLst>
              <a:gd fmla="val 49999" name="adj1"/>
            </a:avLst>
          </a:prstGeom>
          <a:noFill/>
          <a:ln cap="flat" cmpd="sng" w="9525">
            <a:solidFill>
              <a:srgbClr val="CCCCCC"/>
            </a:solidFill>
            <a:prstDash val="solid"/>
            <a:round/>
            <a:headEnd len="sm" w="sm" type="none"/>
            <a:tailEnd len="med" w="med" type="oval"/>
          </a:ln>
        </p:spPr>
      </p:cxnSp>
      <p:sp>
        <p:nvSpPr>
          <p:cNvPr id="194" name="Google Shape;194;p46"/>
          <p:cNvSpPr/>
          <p:nvPr/>
        </p:nvSpPr>
        <p:spPr>
          <a:xfrm>
            <a:off x="4238813" y="3728959"/>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SENTENCIAS DE MANIPULACIÓN DE OBJETOS DE BB.DD.</a:t>
            </a:r>
            <a:endParaRPr b="0" i="0" sz="1200" u="none" cap="none" strike="noStrike">
              <a:solidFill>
                <a:srgbClr val="222222"/>
              </a:solidFill>
              <a:latin typeface="DM Sans"/>
              <a:ea typeface="DM Sans"/>
              <a:cs typeface="DM Sans"/>
              <a:sym typeface="DM Sans"/>
            </a:endParaRPr>
          </a:p>
        </p:txBody>
      </p:sp>
      <p:cxnSp>
        <p:nvCxnSpPr>
          <p:cNvPr id="195" name="Google Shape;195;p46"/>
          <p:cNvCxnSpPr>
            <a:stCxn id="188" idx="3"/>
            <a:endCxn id="194" idx="1"/>
          </p:cNvCxnSpPr>
          <p:nvPr/>
        </p:nvCxnSpPr>
        <p:spPr>
          <a:xfrm>
            <a:off x="2210572" y="2685450"/>
            <a:ext cx="2028300" cy="1344600"/>
          </a:xfrm>
          <a:prstGeom prst="bentConnector3">
            <a:avLst>
              <a:gd fmla="val 49999" name="adj1"/>
            </a:avLst>
          </a:prstGeom>
          <a:noFill/>
          <a:ln cap="flat" cmpd="sng" w="9525">
            <a:solidFill>
              <a:srgbClr val="CCCCCC"/>
            </a:solidFill>
            <a:prstDash val="solid"/>
            <a:round/>
            <a:headEnd len="sm" w="sm" type="none"/>
            <a:tailEnd len="med" w="med" type="oval"/>
          </a:ln>
        </p:spPr>
      </p:cxnSp>
      <p:sp>
        <p:nvSpPr>
          <p:cNvPr id="196" name="Google Shape;196;p46"/>
          <p:cNvSpPr/>
          <p:nvPr/>
        </p:nvSpPr>
        <p:spPr>
          <a:xfrm>
            <a:off x="6855988" y="2828002"/>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CONCEPTO Y ELEMENTOS</a:t>
            </a:r>
            <a:endParaRPr b="0" i="0" sz="1200" u="none" cap="none" strike="noStrike">
              <a:solidFill>
                <a:srgbClr val="222222"/>
              </a:solidFill>
              <a:latin typeface="DM Sans"/>
              <a:ea typeface="DM Sans"/>
              <a:cs typeface="DM Sans"/>
              <a:sym typeface="DM Sans"/>
            </a:endParaRPr>
          </a:p>
        </p:txBody>
      </p:sp>
      <p:sp>
        <p:nvSpPr>
          <p:cNvPr id="197" name="Google Shape;197;p46"/>
          <p:cNvSpPr/>
          <p:nvPr/>
        </p:nvSpPr>
        <p:spPr>
          <a:xfrm>
            <a:off x="6855988" y="3728942"/>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CREATE, DROP, ALTER, TRUNCATE</a:t>
            </a:r>
            <a:endParaRPr b="0" i="0" sz="1200" u="none" cap="none" strike="noStrike">
              <a:solidFill>
                <a:srgbClr val="222222"/>
              </a:solidFill>
              <a:latin typeface="DM Sans"/>
              <a:ea typeface="DM Sans"/>
              <a:cs typeface="DM Sans"/>
              <a:sym typeface="DM Sans"/>
            </a:endParaRPr>
          </a:p>
        </p:txBody>
      </p:sp>
      <p:cxnSp>
        <p:nvCxnSpPr>
          <p:cNvPr id="198" name="Google Shape;198;p46"/>
          <p:cNvCxnSpPr>
            <a:stCxn id="194" idx="3"/>
            <a:endCxn id="197" idx="1"/>
          </p:cNvCxnSpPr>
          <p:nvPr/>
        </p:nvCxnSpPr>
        <p:spPr>
          <a:xfrm>
            <a:off x="5896613" y="4030159"/>
            <a:ext cx="959400" cy="0"/>
          </a:xfrm>
          <a:prstGeom prst="straightConnector1">
            <a:avLst/>
          </a:prstGeom>
          <a:noFill/>
          <a:ln cap="flat" cmpd="sng" w="9525">
            <a:solidFill>
              <a:srgbClr val="CCCCCC"/>
            </a:solidFill>
            <a:prstDash val="solid"/>
            <a:round/>
            <a:headEnd len="sm" w="sm" type="none"/>
            <a:tailEnd len="med" w="med" type="oval"/>
          </a:ln>
        </p:spPr>
      </p:cxnSp>
      <p:cxnSp>
        <p:nvCxnSpPr>
          <p:cNvPr id="199" name="Google Shape;199;p46"/>
          <p:cNvCxnSpPr>
            <a:stCxn id="192" idx="3"/>
            <a:endCxn id="196" idx="1"/>
          </p:cNvCxnSpPr>
          <p:nvPr/>
        </p:nvCxnSpPr>
        <p:spPr>
          <a:xfrm>
            <a:off x="5896613" y="3129209"/>
            <a:ext cx="959400" cy="0"/>
          </a:xfrm>
          <a:prstGeom prst="straightConnector1">
            <a:avLst/>
          </a:prstGeom>
          <a:noFill/>
          <a:ln cap="flat" cmpd="sng" w="9525">
            <a:solidFill>
              <a:srgbClr val="CCCCCC"/>
            </a:solidFill>
            <a:prstDash val="solid"/>
            <a:round/>
            <a:headEnd len="sm" w="sm" type="none"/>
            <a:tailEnd len="med" w="med" type="oval"/>
          </a:ln>
        </p:spPr>
      </p:cxnSp>
      <p:sp>
        <p:nvSpPr>
          <p:cNvPr id="200" name="Google Shape;200;p46"/>
          <p:cNvSpPr/>
          <p:nvPr/>
        </p:nvSpPr>
        <p:spPr>
          <a:xfrm>
            <a:off x="6855988" y="1069211"/>
            <a:ext cx="1657800" cy="6024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222222"/>
                </a:solidFill>
                <a:latin typeface="DM Sans"/>
                <a:ea typeface="DM Sans"/>
                <a:cs typeface="DM Sans"/>
                <a:sym typeface="DM Sans"/>
              </a:rPr>
              <a:t>FUNCIONES PROPIAS DE MYSQL</a:t>
            </a:r>
            <a:endParaRPr b="0" i="0" sz="1200" u="none" cap="none" strike="noStrike">
              <a:solidFill>
                <a:srgbClr val="222222"/>
              </a:solidFill>
              <a:latin typeface="DM Sans"/>
              <a:ea typeface="DM Sans"/>
              <a:cs typeface="DM Sans"/>
              <a:sym typeface="DM Sans"/>
            </a:endParaRPr>
          </a:p>
        </p:txBody>
      </p:sp>
      <p:cxnSp>
        <p:nvCxnSpPr>
          <p:cNvPr id="201" name="Google Shape;201;p46"/>
          <p:cNvCxnSpPr>
            <a:stCxn id="189" idx="3"/>
            <a:endCxn id="200" idx="1"/>
          </p:cNvCxnSpPr>
          <p:nvPr/>
        </p:nvCxnSpPr>
        <p:spPr>
          <a:xfrm>
            <a:off x="5896613" y="1370400"/>
            <a:ext cx="959400" cy="0"/>
          </a:xfrm>
          <a:prstGeom prst="straightConnector1">
            <a:avLst/>
          </a:prstGeom>
          <a:noFill/>
          <a:ln cap="flat" cmpd="sng" w="9525">
            <a:solidFill>
              <a:srgbClr val="D9D9D9"/>
            </a:solidFill>
            <a:prstDash val="solid"/>
            <a:round/>
            <a:headEnd len="sm" w="sm" type="none"/>
            <a:tailEnd len="med" w="med" type="oval"/>
          </a:ln>
        </p:spPr>
      </p:cxnSp>
      <p:sp>
        <p:nvSpPr>
          <p:cNvPr id="202" name="Google Shape;202;p46"/>
          <p:cNvSpPr/>
          <p:nvPr/>
        </p:nvSpPr>
        <p:spPr>
          <a:xfrm>
            <a:off x="588525" y="701375"/>
            <a:ext cx="296100" cy="1209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46"/>
          <p:cNvSpPr txBox="1"/>
          <p:nvPr/>
        </p:nvSpPr>
        <p:spPr>
          <a:xfrm>
            <a:off x="884625"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419" sz="1600" u="none" cap="none" strike="noStrike">
                <a:solidFill>
                  <a:schemeClr val="dk1"/>
                </a:solidFill>
                <a:latin typeface="DM Sans"/>
                <a:ea typeface="DM Sans"/>
                <a:cs typeface="DM Sans"/>
                <a:sym typeface="DM Sans"/>
              </a:rPr>
              <a:t>MAPA DE CONCEPTOS</a:t>
            </a:r>
            <a:endParaRPr b="0" i="0" sz="1400" u="none" cap="none" strike="noStrike">
              <a:solidFill>
                <a:srgbClr val="000000"/>
              </a:solidFill>
              <a:latin typeface="DM Sans"/>
              <a:ea typeface="DM Sans"/>
              <a:cs typeface="DM Sans"/>
              <a:sym typeface="DM Sans"/>
            </a:endParaRPr>
          </a:p>
        </p:txBody>
      </p:sp>
      <p:pic>
        <p:nvPicPr>
          <p:cNvPr id="204" name="Google Shape;204;p46" title="ícono de mapa de contenidos"/>
          <p:cNvPicPr preferRelativeResize="0"/>
          <p:nvPr/>
        </p:nvPicPr>
        <p:blipFill rotWithShape="1">
          <a:blip r:embed="rId4">
            <a:alphaModFix/>
          </a:blip>
          <a:srcRect b="0" l="0" r="0" t="0"/>
          <a:stretch/>
        </p:blipFill>
        <p:spPr>
          <a:xfrm>
            <a:off x="586275" y="533519"/>
            <a:ext cx="300599" cy="300618"/>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grpSp>
        <p:nvGrpSpPr>
          <p:cNvPr id="544" name="Google Shape;544;p91"/>
          <p:cNvGrpSpPr/>
          <p:nvPr/>
        </p:nvGrpSpPr>
        <p:grpSpPr>
          <a:xfrm>
            <a:off x="4202556" y="994173"/>
            <a:ext cx="738900" cy="738900"/>
            <a:chOff x="974706" y="2467173"/>
            <a:chExt cx="738900" cy="738900"/>
          </a:xfrm>
        </p:grpSpPr>
        <p:sp>
          <p:nvSpPr>
            <p:cNvPr id="545" name="Google Shape;545;p91"/>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46" name="Google Shape;546;p91"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547" name="Google Shape;547;p91"/>
          <p:cNvSpPr txBox="1"/>
          <p:nvPr/>
        </p:nvSpPr>
        <p:spPr>
          <a:xfrm>
            <a:off x="1461300" y="198002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Implementar funciones escalares</a:t>
            </a:r>
            <a:endParaRPr b="1" i="0" sz="4000" u="none" cap="none" strike="noStrike">
              <a:solidFill>
                <a:schemeClr val="dk1"/>
              </a:solidFill>
              <a:highlight>
                <a:srgbClr val="EAFF6A"/>
              </a:highlight>
              <a:latin typeface="DM Sans"/>
              <a:ea typeface="DM Sans"/>
              <a:cs typeface="DM Sans"/>
              <a:sym typeface="DM Sans"/>
            </a:endParaRPr>
          </a:p>
        </p:txBody>
      </p:sp>
      <p:sp>
        <p:nvSpPr>
          <p:cNvPr id="548" name="Google Shape;548;p91"/>
          <p:cNvSpPr txBox="1"/>
          <p:nvPr/>
        </p:nvSpPr>
        <p:spPr>
          <a:xfrm>
            <a:off x="987300" y="407773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419" sz="2000" u="none" cap="none" strike="noStrike">
                <a:solidFill>
                  <a:srgbClr val="83AEFB"/>
                </a:solidFill>
                <a:latin typeface="DM Sans"/>
                <a:ea typeface="DM Sans"/>
                <a:cs typeface="DM Sans"/>
                <a:sym typeface="DM Sans"/>
              </a:rPr>
              <a:t>Duración: </a:t>
            </a:r>
            <a:r>
              <a:rPr b="1" i="0" lang="es-419" sz="2000" u="none" cap="none" strike="noStrike">
                <a:solidFill>
                  <a:srgbClr val="83AEFB"/>
                </a:solidFill>
                <a:latin typeface="DM Sans"/>
                <a:ea typeface="DM Sans"/>
                <a:cs typeface="DM Sans"/>
                <a:sym typeface="DM Sans"/>
              </a:rPr>
              <a:t>15 minutos</a:t>
            </a:r>
            <a:endParaRPr b="1" i="0" sz="2000" u="none" cap="none" strike="noStrike">
              <a:solidFill>
                <a:srgbClr val="83AEFB"/>
              </a:solidFill>
              <a:latin typeface="DM Sans"/>
              <a:ea typeface="DM Sans"/>
              <a:cs typeface="DM Sans"/>
              <a:sym typeface="DM Sans"/>
            </a:endParaRPr>
          </a:p>
        </p:txBody>
      </p:sp>
      <p:sp>
        <p:nvSpPr>
          <p:cNvPr id="549" name="Google Shape;549;p91"/>
          <p:cNvSpPr txBox="1"/>
          <p:nvPr/>
        </p:nvSpPr>
        <p:spPr>
          <a:xfrm>
            <a:off x="987300" y="348093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419" sz="2000" u="none" cap="none" strike="noStrike">
                <a:solidFill>
                  <a:srgbClr val="999999"/>
                </a:solidFill>
                <a:latin typeface="DM Sans"/>
                <a:ea typeface="DM Sans"/>
                <a:cs typeface="DM Sans"/>
                <a:sym typeface="DM Sans"/>
              </a:rPr>
              <a:t>Trabajamos con algunas funciones</a:t>
            </a:r>
            <a:endParaRPr b="0" i="0" sz="2000" u="none" cap="none" strike="noStrike">
              <a:solidFill>
                <a:srgbClr val="999999"/>
              </a:solidFill>
              <a:latin typeface="DM Sans"/>
              <a:ea typeface="DM Sans"/>
              <a:cs typeface="DM Sans"/>
              <a:sym typeface="DM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grpSp>
        <p:nvGrpSpPr>
          <p:cNvPr id="554" name="Google Shape;554;p92"/>
          <p:cNvGrpSpPr/>
          <p:nvPr/>
        </p:nvGrpSpPr>
        <p:grpSpPr>
          <a:xfrm>
            <a:off x="457347" y="468297"/>
            <a:ext cx="431074" cy="431074"/>
            <a:chOff x="974706" y="2467173"/>
            <a:chExt cx="738900" cy="738900"/>
          </a:xfrm>
        </p:grpSpPr>
        <p:sp>
          <p:nvSpPr>
            <p:cNvPr id="555" name="Google Shape;555;p92"/>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6" name="Google Shape;556;p92"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557" name="Google Shape;557;p92"/>
          <p:cNvSpPr txBox="1"/>
          <p:nvPr/>
        </p:nvSpPr>
        <p:spPr>
          <a:xfrm>
            <a:off x="501450" y="1081750"/>
            <a:ext cx="73947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Implementar funciones escalares</a:t>
            </a:r>
            <a:endParaRPr b="1" i="0" sz="4000" u="none" cap="none" strike="noStrike">
              <a:solidFill>
                <a:schemeClr val="dk1"/>
              </a:solidFill>
              <a:latin typeface="DM Sans"/>
              <a:ea typeface="DM Sans"/>
              <a:cs typeface="DM Sans"/>
              <a:sym typeface="DM Sans"/>
            </a:endParaRPr>
          </a:p>
        </p:txBody>
      </p:sp>
      <p:pic>
        <p:nvPicPr>
          <p:cNvPr id="558" name="Google Shape;558;p92"/>
          <p:cNvPicPr preferRelativeResize="0"/>
          <p:nvPr/>
        </p:nvPicPr>
        <p:blipFill rotWithShape="1">
          <a:blip r:embed="rId4">
            <a:alphaModFix/>
          </a:blip>
          <a:srcRect b="0" l="0" r="0" t="0"/>
          <a:stretch/>
        </p:blipFill>
        <p:spPr>
          <a:xfrm>
            <a:off x="7811413" y="4692275"/>
            <a:ext cx="1150750" cy="267575"/>
          </a:xfrm>
          <a:prstGeom prst="rect">
            <a:avLst/>
          </a:prstGeom>
          <a:noFill/>
          <a:ln>
            <a:noFill/>
          </a:ln>
        </p:spPr>
      </p:pic>
      <p:sp>
        <p:nvSpPr>
          <p:cNvPr id="559" name="Google Shape;559;p92"/>
          <p:cNvSpPr txBox="1"/>
          <p:nvPr/>
        </p:nvSpPr>
        <p:spPr>
          <a:xfrm>
            <a:off x="549525" y="2482350"/>
            <a:ext cx="6927600" cy="1639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chemeClr val="dk1"/>
              </a:buClr>
              <a:buSzPts val="1900"/>
              <a:buFont typeface="Arial"/>
              <a:buNone/>
            </a:pPr>
            <a:r>
              <a:rPr b="0" i="0" lang="es-419" sz="1350" u="none" cap="none" strike="noStrike">
                <a:solidFill>
                  <a:schemeClr val="dk1"/>
                </a:solidFill>
                <a:latin typeface="DM Sans"/>
                <a:ea typeface="DM Sans"/>
                <a:cs typeface="DM Sans"/>
                <a:sym typeface="DM Sans"/>
              </a:rPr>
              <a:t>Abrir una pestaña de consulta (</a:t>
            </a:r>
            <a:r>
              <a:rPr b="0" i="1" lang="es-419" sz="1350" u="none" cap="none" strike="noStrike">
                <a:solidFill>
                  <a:schemeClr val="dk1"/>
                </a:solidFill>
                <a:latin typeface="DM Sans"/>
                <a:ea typeface="DM Sans"/>
                <a:cs typeface="DM Sans"/>
                <a:sym typeface="DM Sans"/>
              </a:rPr>
              <a:t>query tab</a:t>
            </a:r>
            <a:r>
              <a:rPr b="0" i="0" lang="es-419" sz="1350" u="none" cap="none" strike="noStrike">
                <a:solidFill>
                  <a:schemeClr val="dk1"/>
                </a:solidFill>
                <a:latin typeface="DM Sans"/>
                <a:ea typeface="DM Sans"/>
                <a:cs typeface="DM Sans"/>
                <a:sym typeface="DM Sans"/>
              </a:rPr>
              <a:t>), y ejecuta las siguientes funciones:</a:t>
            </a:r>
            <a:endParaRPr b="0" i="0" sz="1350" u="none" cap="none" strike="noStrike">
              <a:solidFill>
                <a:schemeClr val="dk1"/>
              </a:solidFill>
              <a:latin typeface="DM Sans"/>
              <a:ea typeface="DM Sans"/>
              <a:cs typeface="DM Sans"/>
              <a:sym typeface="DM Sans"/>
            </a:endParaRPr>
          </a:p>
          <a:p>
            <a:pPr indent="-314325" lvl="0" marL="457200" marR="0" rtl="0" algn="just">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concatena tu nombre completo (</a:t>
            </a:r>
            <a:r>
              <a:rPr b="0" i="1" lang="es-419" sz="1350" u="none" cap="none" strike="noStrike">
                <a:solidFill>
                  <a:schemeClr val="dk1"/>
                </a:solidFill>
                <a:latin typeface="DM Sans"/>
                <a:ea typeface="DM Sans"/>
                <a:cs typeface="DM Sans"/>
                <a:sym typeface="DM Sans"/>
              </a:rPr>
              <a:t>respetando los espacios</a:t>
            </a:r>
            <a:r>
              <a:rPr b="0" i="0" lang="es-419" sz="1350" u="none" cap="none" strike="noStrike">
                <a:solidFill>
                  <a:schemeClr val="dk1"/>
                </a:solidFill>
                <a:latin typeface="DM Sans"/>
                <a:ea typeface="DM Sans"/>
                <a:cs typeface="DM Sans"/>
                <a:sym typeface="DM Sans"/>
              </a:rPr>
              <a:t>)</a:t>
            </a:r>
            <a:endParaRPr b="0" i="0" sz="1350" u="none" cap="none" strike="noStrike">
              <a:solidFill>
                <a:schemeClr val="dk1"/>
              </a:solidFill>
              <a:latin typeface="DM Sans"/>
              <a:ea typeface="DM Sans"/>
              <a:cs typeface="DM Sans"/>
              <a:sym typeface="DM Sans"/>
            </a:endParaRPr>
          </a:p>
          <a:p>
            <a:pPr indent="-314325" lvl="0" marL="457200" marR="0" rtl="0" algn="just">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convierte tu nombre completo a minúsculas, luego a mayúsculas</a:t>
            </a:r>
            <a:endParaRPr b="0" i="0" sz="1350" u="none" cap="none" strike="noStrike">
              <a:solidFill>
                <a:schemeClr val="dk1"/>
              </a:solidFill>
              <a:latin typeface="DM Sans"/>
              <a:ea typeface="DM Sans"/>
              <a:cs typeface="DM Sans"/>
              <a:sym typeface="DM Sans"/>
            </a:endParaRPr>
          </a:p>
          <a:p>
            <a:pPr indent="-314325" lvl="0" marL="457200" marR="0" rtl="0" algn="just">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Divide tu año de nacimiento por tu día y mes (</a:t>
            </a:r>
            <a:r>
              <a:rPr b="0" i="1" lang="es-419" sz="1350" u="none" cap="none" strike="noStrike">
                <a:solidFill>
                  <a:schemeClr val="dk1"/>
                </a:solidFill>
                <a:latin typeface="DM Sans"/>
                <a:ea typeface="DM Sans"/>
                <a:cs typeface="DM Sans"/>
                <a:sym typeface="DM Sans"/>
              </a:rPr>
              <a:t>ej: 1975 / 2103</a:t>
            </a:r>
            <a:r>
              <a:rPr b="0" i="0" lang="es-419" sz="1350" u="none" cap="none" strike="noStrike">
                <a:solidFill>
                  <a:schemeClr val="dk1"/>
                </a:solidFill>
                <a:latin typeface="DM Sans"/>
                <a:ea typeface="DM Sans"/>
                <a:cs typeface="DM Sans"/>
                <a:sym typeface="DM Sans"/>
              </a:rPr>
              <a:t>)</a:t>
            </a:r>
            <a:endParaRPr b="0" i="0" sz="1350" u="none" cap="none" strike="noStrike">
              <a:solidFill>
                <a:schemeClr val="dk1"/>
              </a:solidFill>
              <a:latin typeface="DM Sans"/>
              <a:ea typeface="DM Sans"/>
              <a:cs typeface="DM Sans"/>
              <a:sym typeface="DM Sans"/>
            </a:endParaRPr>
          </a:p>
          <a:p>
            <a:pPr indent="-314325" lvl="0" marL="457200" marR="0" rtl="0" algn="just">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Convierte en un entero absoluto el resultado anterior</a:t>
            </a:r>
            <a:endParaRPr b="0" i="0" sz="1350" u="none" cap="none" strike="noStrike">
              <a:solidFill>
                <a:schemeClr val="dk1"/>
              </a:solidFill>
              <a:latin typeface="DM Sans"/>
              <a:ea typeface="DM Sans"/>
              <a:cs typeface="DM Sans"/>
              <a:sym typeface="DM Sans"/>
            </a:endParaRPr>
          </a:p>
          <a:p>
            <a:pPr indent="-314325" lvl="0" marL="457200" marR="0" rtl="0" algn="just">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Calcula los días que pasaron desde tu nacimiento hasta hoy</a:t>
            </a:r>
            <a:endParaRPr b="0" i="0" sz="1350" u="none" cap="none" strike="noStrike">
              <a:solidFill>
                <a:schemeClr val="dk1"/>
              </a:solidFill>
              <a:latin typeface="DM Sans"/>
              <a:ea typeface="DM Sans"/>
              <a:cs typeface="DM Sans"/>
              <a:sym typeface="DM Sans"/>
            </a:endParaRPr>
          </a:p>
          <a:p>
            <a:pPr indent="-314325" lvl="0" marL="457200" marR="0" rtl="0" algn="just">
              <a:lnSpc>
                <a:spcPct val="100000"/>
              </a:lnSpc>
              <a:spcBef>
                <a:spcPts val="0"/>
              </a:spcBef>
              <a:spcAft>
                <a:spcPts val="0"/>
              </a:spcAft>
              <a:buClr>
                <a:schemeClr val="accent4"/>
              </a:buClr>
              <a:buSzPts val="1350"/>
              <a:buFont typeface="DM Sans"/>
              <a:buChar char="✓"/>
            </a:pPr>
            <a:r>
              <a:rPr b="0" i="0" lang="es-419" sz="1350" u="none" cap="none" strike="noStrike">
                <a:solidFill>
                  <a:schemeClr val="dk1"/>
                </a:solidFill>
                <a:latin typeface="DM Sans"/>
                <a:ea typeface="DM Sans"/>
                <a:cs typeface="DM Sans"/>
                <a:sym typeface="DM Sans"/>
              </a:rPr>
              <a:t>Averiguar qué día de semana era cuando naciste</a:t>
            </a:r>
            <a:endParaRPr b="0" i="0" sz="1350" u="none" cap="none" strike="noStrike">
              <a:solidFill>
                <a:srgbClr val="000000"/>
              </a:solidFill>
              <a:latin typeface="DM Sans"/>
              <a:ea typeface="DM Sans"/>
              <a:cs typeface="DM Sans"/>
              <a:sym typeface="DM Sans"/>
            </a:endParaRPr>
          </a:p>
        </p:txBody>
      </p:sp>
      <p:sp>
        <p:nvSpPr>
          <p:cNvPr id="560" name="Google Shape;560;p92"/>
          <p:cNvSpPr txBox="1"/>
          <p:nvPr/>
        </p:nvSpPr>
        <p:spPr>
          <a:xfrm>
            <a:off x="930550"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419" sz="1600" u="none" cap="none" strike="noStrike">
                <a:solidFill>
                  <a:schemeClr val="dk1"/>
                </a:solidFill>
                <a:latin typeface="DM Sans"/>
                <a:ea typeface="DM Sans"/>
                <a:cs typeface="DM Sans"/>
                <a:sym typeface="DM Sans"/>
              </a:rPr>
              <a:t>ACTIVIDAD EN CLASE</a:t>
            </a:r>
            <a:endParaRPr b="0" i="0" sz="1400" u="none" cap="none" strike="noStrike">
              <a:solidFill>
                <a:srgbClr val="000000"/>
              </a:solidFill>
              <a:latin typeface="DM Sans"/>
              <a:ea typeface="DM Sans"/>
              <a:cs typeface="DM Sans"/>
              <a:sym typeface="DM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93"/>
          <p:cNvSpPr txBox="1"/>
          <p:nvPr/>
        </p:nvSpPr>
        <p:spPr>
          <a:xfrm>
            <a:off x="501450" y="899375"/>
            <a:ext cx="7310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Recursos multimedia</a:t>
            </a:r>
            <a:endParaRPr b="1" i="0" sz="4000" u="none" cap="none" strike="noStrike">
              <a:solidFill>
                <a:schemeClr val="dk1"/>
              </a:solidFill>
              <a:latin typeface="DM Sans"/>
              <a:ea typeface="DM Sans"/>
              <a:cs typeface="DM Sans"/>
              <a:sym typeface="DM Sans"/>
            </a:endParaRPr>
          </a:p>
        </p:txBody>
      </p:sp>
      <p:grpSp>
        <p:nvGrpSpPr>
          <p:cNvPr id="566" name="Google Shape;566;p93"/>
          <p:cNvGrpSpPr/>
          <p:nvPr/>
        </p:nvGrpSpPr>
        <p:grpSpPr>
          <a:xfrm>
            <a:off x="457358" y="468285"/>
            <a:ext cx="431074" cy="431074"/>
            <a:chOff x="4202550" y="994173"/>
            <a:chExt cx="738900" cy="738900"/>
          </a:xfrm>
        </p:grpSpPr>
        <p:sp>
          <p:nvSpPr>
            <p:cNvPr id="567" name="Google Shape;567;p93"/>
            <p:cNvSpPr/>
            <p:nvPr/>
          </p:nvSpPr>
          <p:spPr>
            <a:xfrm>
              <a:off x="4202550" y="99417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568" name="Google Shape;568;p93" title="ícono de material ampliado"/>
            <p:cNvPicPr preferRelativeResize="0"/>
            <p:nvPr/>
          </p:nvPicPr>
          <p:blipFill rotWithShape="1">
            <a:blip r:embed="rId3">
              <a:alphaModFix/>
            </a:blip>
            <a:srcRect b="0" l="0" r="0" t="0"/>
            <a:stretch/>
          </p:blipFill>
          <p:spPr>
            <a:xfrm>
              <a:off x="4346688" y="1138325"/>
              <a:ext cx="450600" cy="450600"/>
            </a:xfrm>
            <a:prstGeom prst="rect">
              <a:avLst/>
            </a:prstGeom>
            <a:noFill/>
            <a:ln>
              <a:noFill/>
            </a:ln>
          </p:spPr>
        </p:pic>
      </p:grpSp>
      <p:sp>
        <p:nvSpPr>
          <p:cNvPr id="569" name="Google Shape;569;p93"/>
          <p:cNvSpPr txBox="1"/>
          <p:nvPr/>
        </p:nvSpPr>
        <p:spPr>
          <a:xfrm>
            <a:off x="930550" y="468275"/>
            <a:ext cx="3199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419" sz="1600" u="none" cap="none" strike="noStrike">
                <a:solidFill>
                  <a:schemeClr val="dk1"/>
                </a:solidFill>
                <a:latin typeface="DM Sans"/>
                <a:ea typeface="DM Sans"/>
                <a:cs typeface="DM Sans"/>
                <a:sym typeface="DM Sans"/>
              </a:rPr>
              <a:t>MATERIAL AMPLIADO</a:t>
            </a:r>
            <a:endParaRPr b="0" i="0" sz="1400" u="none" cap="none" strike="noStrike">
              <a:solidFill>
                <a:srgbClr val="000000"/>
              </a:solidFill>
              <a:latin typeface="DM Sans"/>
              <a:ea typeface="DM Sans"/>
              <a:cs typeface="DM Sans"/>
              <a:sym typeface="DM Sans"/>
            </a:endParaRPr>
          </a:p>
        </p:txBody>
      </p:sp>
      <p:sp>
        <p:nvSpPr>
          <p:cNvPr id="570" name="Google Shape;570;p93"/>
          <p:cNvSpPr txBox="1"/>
          <p:nvPr/>
        </p:nvSpPr>
        <p:spPr>
          <a:xfrm>
            <a:off x="559000" y="4675925"/>
            <a:ext cx="70563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es-419" sz="1100" u="none" cap="none" strike="noStrike">
                <a:solidFill>
                  <a:srgbClr val="999999"/>
                </a:solidFill>
                <a:latin typeface="DM Sans"/>
                <a:ea typeface="DM Sans"/>
                <a:cs typeface="DM Sans"/>
                <a:sym typeface="DM Sans"/>
              </a:rPr>
              <a:t>Disponible en nuestro repositorio.</a:t>
            </a:r>
            <a:endParaRPr b="0" i="1" sz="1100" u="sng" cap="none" strike="noStrike">
              <a:solidFill>
                <a:srgbClr val="83AEFB"/>
              </a:solidFill>
              <a:latin typeface="DM Sans"/>
              <a:ea typeface="DM Sans"/>
              <a:cs typeface="DM Sans"/>
              <a:sym typeface="DM Sans"/>
            </a:endParaRPr>
          </a:p>
        </p:txBody>
      </p:sp>
      <p:sp>
        <p:nvSpPr>
          <p:cNvPr id="571" name="Google Shape;571;p93"/>
          <p:cNvSpPr txBox="1"/>
          <p:nvPr/>
        </p:nvSpPr>
        <p:spPr>
          <a:xfrm>
            <a:off x="457350" y="1725800"/>
            <a:ext cx="7430700" cy="7389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EA90FF"/>
              </a:buClr>
              <a:buSzPts val="1400"/>
              <a:buFont typeface="Arial"/>
              <a:buChar char="✓"/>
            </a:pPr>
            <a:r>
              <a:rPr b="0" i="0" lang="es-419" sz="1350" u="sng" cap="none" strike="noStrike">
                <a:solidFill>
                  <a:srgbClr val="83AEFB"/>
                </a:solidFill>
                <a:latin typeface="DM Sans"/>
                <a:ea typeface="DM Sans"/>
                <a:cs typeface="DM Sans"/>
                <a:sym typeface="DM Sans"/>
                <a:hlinkClick r:id="rId4">
                  <a:extLst>
                    <a:ext uri="{A12FA001-AC4F-418D-AE19-62706E023703}">
                      <ahyp:hlinkClr val="tx"/>
                    </a:ext>
                  </a:extLst>
                </a:hlinkClick>
              </a:rPr>
              <a:t>Subconsultas SQL</a:t>
            </a:r>
            <a:r>
              <a:rPr b="0" i="0" lang="es-419" sz="1800" u="none" cap="none" strike="noStrike">
                <a:solidFill>
                  <a:schemeClr val="dk1"/>
                </a:solidFill>
                <a:latin typeface="Helvetica Neue Light"/>
                <a:ea typeface="Helvetica Neue Light"/>
                <a:cs typeface="Helvetica Neue Light"/>
                <a:sym typeface="Helvetica Neue Light"/>
              </a:rPr>
              <a:t> </a:t>
            </a:r>
            <a:r>
              <a:rPr b="0" i="0" lang="es-419" sz="1350" u="none" cap="none" strike="noStrike">
                <a:solidFill>
                  <a:srgbClr val="999999"/>
                </a:solidFill>
                <a:latin typeface="DM Sans"/>
                <a:ea typeface="DM Sans"/>
                <a:cs typeface="DM Sans"/>
                <a:sym typeface="DM Sans"/>
              </a:rPr>
              <a:t>| Píldoras informáticas</a:t>
            </a:r>
            <a:endParaRPr b="0" i="0" sz="1800" u="none" cap="none" strike="noStrike">
              <a:solidFill>
                <a:schemeClr val="dk1"/>
              </a:solidFill>
              <a:latin typeface="Helvetica Neue Light"/>
              <a:ea typeface="Helvetica Neue Light"/>
              <a:cs typeface="Helvetica Neue Light"/>
              <a:sym typeface="Helvetica Neue Light"/>
            </a:endParaRPr>
          </a:p>
          <a:p>
            <a:pPr indent="-317500" lvl="0" marL="457200" marR="0" rtl="0" algn="l">
              <a:lnSpc>
                <a:spcPct val="100000"/>
              </a:lnSpc>
              <a:spcBef>
                <a:spcPts val="0"/>
              </a:spcBef>
              <a:spcAft>
                <a:spcPts val="0"/>
              </a:spcAft>
              <a:buClr>
                <a:srgbClr val="EA90FF"/>
              </a:buClr>
              <a:buSzPts val="1400"/>
              <a:buFont typeface="Arial"/>
              <a:buChar char="✓"/>
            </a:pPr>
            <a:r>
              <a:rPr b="0" i="0" lang="es-419" sz="1350" u="sng" cap="none" strike="noStrike">
                <a:solidFill>
                  <a:srgbClr val="83AEFB"/>
                </a:solidFill>
                <a:latin typeface="DM Sans"/>
                <a:ea typeface="DM Sans"/>
                <a:cs typeface="DM Sans"/>
                <a:sym typeface="DM Sans"/>
                <a:hlinkClick r:id="rId5">
                  <a:extLst>
                    <a:ext uri="{A12FA001-AC4F-418D-AE19-62706E023703}">
                      <ahyp:hlinkClr val="tx"/>
                    </a:ext>
                  </a:extLst>
                </a:hlinkClick>
              </a:rPr>
              <a:t>Subconsultas en SQL SERVER</a:t>
            </a:r>
            <a:r>
              <a:rPr b="0" i="0" lang="es-419" sz="1800" u="none" cap="none" strike="noStrike">
                <a:solidFill>
                  <a:schemeClr val="dk1"/>
                </a:solidFill>
                <a:latin typeface="Helvetica Neue Light"/>
                <a:ea typeface="Helvetica Neue Light"/>
                <a:cs typeface="Helvetica Neue Light"/>
                <a:sym typeface="Helvetica Neue Light"/>
              </a:rPr>
              <a:t> </a:t>
            </a:r>
            <a:r>
              <a:rPr b="0" i="0" lang="es-419" sz="1350" u="none" cap="none" strike="noStrike">
                <a:solidFill>
                  <a:srgbClr val="999999"/>
                </a:solidFill>
                <a:latin typeface="DM Sans"/>
                <a:ea typeface="DM Sans"/>
                <a:cs typeface="DM Sans"/>
                <a:sym typeface="DM Sans"/>
              </a:rPr>
              <a:t>| CodeStack</a:t>
            </a:r>
            <a:endParaRPr b="1" i="0" sz="1350" u="none" cap="none" strike="noStrike">
              <a:solidFill>
                <a:srgbClr val="999999"/>
              </a:solidFill>
              <a:latin typeface="DM Sans"/>
              <a:ea typeface="DM Sans"/>
              <a:cs typeface="DM Sans"/>
              <a:sym typeface="DM San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94"/>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rgbClr val="EAFF6A"/>
                </a:solidFill>
                <a:latin typeface="DM Sans"/>
                <a:ea typeface="DM Sans"/>
                <a:cs typeface="DM Sans"/>
                <a:sym typeface="DM Sans"/>
              </a:rPr>
              <a:t>¿Preguntas?</a:t>
            </a:r>
            <a:endParaRPr b="1" i="0" sz="4000" u="none" cap="none" strike="noStrike">
              <a:solidFill>
                <a:srgbClr val="EAFF6A"/>
              </a:solidFill>
              <a:latin typeface="DM Sans"/>
              <a:ea typeface="DM Sans"/>
              <a:cs typeface="DM Sans"/>
              <a:sym typeface="DM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95"/>
          <p:cNvSpPr txBox="1"/>
          <p:nvPr/>
        </p:nvSpPr>
        <p:spPr>
          <a:xfrm>
            <a:off x="2382900" y="2171550"/>
            <a:ext cx="43782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4000"/>
              <a:buFont typeface="Arial"/>
              <a:buNone/>
            </a:pPr>
            <a:r>
              <a:rPr b="1" i="0" lang="es-419" sz="4000" u="none" cap="none" strike="noStrike">
                <a:solidFill>
                  <a:srgbClr val="FFFFFF"/>
                </a:solidFill>
                <a:latin typeface="DM Sans"/>
                <a:ea typeface="DM Sans"/>
                <a:cs typeface="DM Sans"/>
                <a:sym typeface="DM Sans"/>
              </a:rPr>
              <a:t>Muchas gracias</a:t>
            </a:r>
            <a:r>
              <a:rPr b="1" i="0" lang="es-419" sz="4000" u="none" cap="none" strike="noStrike">
                <a:solidFill>
                  <a:srgbClr val="EAFF6A"/>
                </a:solidFill>
                <a:latin typeface="DM Sans"/>
                <a:ea typeface="DM Sans"/>
                <a:cs typeface="DM Sans"/>
                <a:sym typeface="DM Sans"/>
              </a:rPr>
              <a:t>.</a:t>
            </a:r>
            <a:endParaRPr b="0" i="0" sz="4000" u="none" cap="none" strike="noStrike">
              <a:solidFill>
                <a:srgbClr val="EAFF6A"/>
              </a:solidFill>
              <a:latin typeface="DM Sans"/>
              <a:ea typeface="DM Sans"/>
              <a:cs typeface="DM Sans"/>
              <a:sym typeface="DM Sans"/>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96"/>
          <p:cNvSpPr txBox="1"/>
          <p:nvPr/>
        </p:nvSpPr>
        <p:spPr>
          <a:xfrm>
            <a:off x="1339500" y="693075"/>
            <a:ext cx="6465000" cy="1088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1" i="0" lang="es-419" sz="4000" u="none" cap="none" strike="noStrike">
                <a:solidFill>
                  <a:srgbClr val="EAFF6A"/>
                </a:solidFill>
                <a:latin typeface="Helvetica Neue"/>
                <a:ea typeface="Helvetica Neue"/>
                <a:cs typeface="Helvetica Neue"/>
                <a:sym typeface="Helvetica Neue"/>
              </a:rPr>
              <a:t>Resumen</a:t>
            </a:r>
            <a:r>
              <a:rPr b="1" i="0" lang="es-419" sz="4000" u="none" cap="none" strike="noStrike">
                <a:solidFill>
                  <a:srgbClr val="DEFC52"/>
                </a:solidFill>
                <a:latin typeface="Helvetica Neue"/>
                <a:ea typeface="Helvetica Neue"/>
                <a:cs typeface="Helvetica Neue"/>
                <a:sym typeface="Helvetica Neue"/>
              </a:rPr>
              <a:t> </a:t>
            </a:r>
            <a:endParaRPr b="1" i="0" sz="4000" u="none" cap="none" strike="noStrike">
              <a:solidFill>
                <a:srgbClr val="DEFC52"/>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4000"/>
              <a:buFont typeface="Arial"/>
              <a:buNone/>
            </a:pPr>
            <a:r>
              <a:rPr b="1" i="0" lang="es-419" sz="4000" u="none" cap="none" strike="noStrike">
                <a:solidFill>
                  <a:schemeClr val="lt1"/>
                </a:solidFill>
                <a:latin typeface="Helvetica Neue"/>
                <a:ea typeface="Helvetica Neue"/>
                <a:cs typeface="Helvetica Neue"/>
                <a:sym typeface="Helvetica Neue"/>
              </a:rPr>
              <a:t>de la clase hoy</a:t>
            </a:r>
            <a:endParaRPr b="0" i="0" sz="4000" u="none" cap="none" strike="noStrike">
              <a:solidFill>
                <a:schemeClr val="lt1"/>
              </a:solidFill>
              <a:latin typeface="Helvetica Neue Light"/>
              <a:ea typeface="Helvetica Neue Light"/>
              <a:cs typeface="Helvetica Neue Light"/>
              <a:sym typeface="Helvetica Neue Light"/>
            </a:endParaRPr>
          </a:p>
        </p:txBody>
      </p:sp>
      <p:sp>
        <p:nvSpPr>
          <p:cNvPr id="587" name="Google Shape;587;p96"/>
          <p:cNvSpPr txBox="1"/>
          <p:nvPr/>
        </p:nvSpPr>
        <p:spPr>
          <a:xfrm>
            <a:off x="2109143" y="2502363"/>
            <a:ext cx="4925700" cy="16392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FF6A"/>
              </a:buClr>
              <a:buSzPts val="1350"/>
              <a:buFont typeface="DM Sans"/>
              <a:buChar char="✓"/>
            </a:pPr>
            <a:r>
              <a:rPr b="0" i="0" lang="es-419" sz="1350" u="none" cap="none" strike="noStrike">
                <a:solidFill>
                  <a:schemeClr val="lt1"/>
                </a:solidFill>
                <a:latin typeface="DM Sans"/>
                <a:ea typeface="DM Sans"/>
                <a:cs typeface="DM Sans"/>
                <a:sym typeface="DM Sans"/>
              </a:rPr>
              <a:t>Uso de UNION para unificar tablas.</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AFF6A"/>
              </a:buClr>
              <a:buSzPts val="1350"/>
              <a:buFont typeface="DM Sans"/>
              <a:buChar char="✓"/>
            </a:pPr>
            <a:r>
              <a:rPr b="0" i="0" lang="es-419" sz="1350" u="none" cap="none" strike="noStrike">
                <a:solidFill>
                  <a:schemeClr val="lt1"/>
                </a:solidFill>
                <a:latin typeface="DM Sans"/>
                <a:ea typeface="DM Sans"/>
                <a:cs typeface="DM Sans"/>
                <a:sym typeface="DM Sans"/>
              </a:rPr>
              <a:t>Uso de tipos de datos, LIKE y comodines.</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AFF6A"/>
              </a:buClr>
              <a:buSzPts val="1350"/>
              <a:buFont typeface="DM Sans"/>
              <a:buChar char="✓"/>
            </a:pPr>
            <a:r>
              <a:rPr b="0" i="0" lang="es-419" sz="1350" u="none" cap="none" strike="noStrike">
                <a:solidFill>
                  <a:schemeClr val="lt1"/>
                </a:solidFill>
                <a:latin typeface="DM Sans"/>
                <a:ea typeface="DM Sans"/>
                <a:cs typeface="DM Sans"/>
                <a:sym typeface="DM Sans"/>
              </a:rPr>
              <a:t>Subconsultas SQL y sus diferentes tipos.</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AFF6A"/>
              </a:buClr>
              <a:buSzPts val="1350"/>
              <a:buFont typeface="DM Sans"/>
              <a:buChar char="✓"/>
            </a:pPr>
            <a:r>
              <a:rPr b="0" i="0" lang="es-419" sz="1350" u="none" cap="none" strike="noStrike">
                <a:solidFill>
                  <a:schemeClr val="lt1"/>
                </a:solidFill>
                <a:latin typeface="DM Sans"/>
                <a:ea typeface="DM Sans"/>
                <a:cs typeface="DM Sans"/>
                <a:sym typeface="DM Sans"/>
              </a:rPr>
              <a:t>Implementar subconsultas SQL.</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AFF6A"/>
              </a:buClr>
              <a:buSzPts val="1350"/>
              <a:buFont typeface="DM Sans"/>
              <a:buChar char="✓"/>
            </a:pPr>
            <a:r>
              <a:rPr b="0" i="0" lang="es-419" sz="1350" u="none" cap="none" strike="noStrike">
                <a:solidFill>
                  <a:schemeClr val="lt1"/>
                </a:solidFill>
                <a:latin typeface="DM Sans"/>
                <a:ea typeface="DM Sans"/>
                <a:cs typeface="DM Sans"/>
                <a:sym typeface="DM Sans"/>
              </a:rPr>
              <a:t>Lenguaje DDL.</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AFF6A"/>
              </a:buClr>
              <a:buSzPts val="1350"/>
              <a:buFont typeface="DM Sans"/>
              <a:buChar char="✓"/>
            </a:pPr>
            <a:r>
              <a:rPr b="0" i="0" lang="es-419" sz="1350" u="none" cap="none" strike="noStrike">
                <a:solidFill>
                  <a:schemeClr val="lt1"/>
                </a:solidFill>
                <a:latin typeface="DM Sans"/>
                <a:ea typeface="DM Sans"/>
                <a:cs typeface="DM Sans"/>
                <a:sym typeface="DM Sans"/>
              </a:rPr>
              <a:t>Funciones escalares .</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0"/>
              </a:spcBef>
              <a:spcAft>
                <a:spcPts val="0"/>
              </a:spcAft>
              <a:buClr>
                <a:srgbClr val="EAFF6A"/>
              </a:buClr>
              <a:buSzPts val="1350"/>
              <a:buFont typeface="DM Sans"/>
              <a:buChar char="✓"/>
            </a:pPr>
            <a:r>
              <a:rPr b="0" i="0" lang="es-419" sz="1350" u="none" cap="none" strike="noStrike">
                <a:solidFill>
                  <a:schemeClr val="lt1"/>
                </a:solidFill>
                <a:latin typeface="DM Sans"/>
                <a:ea typeface="DM Sans"/>
                <a:cs typeface="DM Sans"/>
                <a:sym typeface="DM Sans"/>
              </a:rPr>
              <a:t>Funciones de transformación.</a:t>
            </a:r>
            <a:endParaRPr b="0" i="0" sz="1350" u="none" cap="none" strike="noStrike">
              <a:solidFill>
                <a:schemeClr val="lt1"/>
              </a:solidFill>
              <a:latin typeface="DM Sans"/>
              <a:ea typeface="DM Sans"/>
              <a:cs typeface="DM Sans"/>
              <a:sym typeface="DM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97"/>
          <p:cNvSpPr txBox="1"/>
          <p:nvPr/>
        </p:nvSpPr>
        <p:spPr>
          <a:xfrm>
            <a:off x="1280100" y="1863750"/>
            <a:ext cx="6583800" cy="1416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419" sz="4000">
                <a:solidFill>
                  <a:schemeClr val="lt1"/>
                </a:solidFill>
                <a:latin typeface="DM Sans"/>
                <a:ea typeface="DM Sans"/>
                <a:cs typeface="DM Sans"/>
                <a:sym typeface="DM Sans"/>
              </a:rPr>
              <a:t>Educación digital</a:t>
            </a:r>
            <a:r>
              <a:rPr b="1" lang="es-419" sz="4000">
                <a:solidFill>
                  <a:schemeClr val="lt1"/>
                </a:solidFill>
                <a:highlight>
                  <a:srgbClr val="EAFF6A"/>
                </a:highlight>
                <a:latin typeface="DM Sans"/>
                <a:ea typeface="DM Sans"/>
                <a:cs typeface="DM Sans"/>
                <a:sym typeface="DM Sans"/>
              </a:rPr>
              <a:t> </a:t>
            </a:r>
            <a:endParaRPr b="1" sz="4000">
              <a:solidFill>
                <a:schemeClr val="lt1"/>
              </a:solidFill>
              <a:highlight>
                <a:srgbClr val="EAFF6A"/>
              </a:highlight>
              <a:latin typeface="DM Sans"/>
              <a:ea typeface="DM Sans"/>
              <a:cs typeface="DM Sans"/>
              <a:sym typeface="DM Sans"/>
            </a:endParaRPr>
          </a:p>
          <a:p>
            <a:pPr indent="0" lvl="0" marL="0" rtl="0" algn="ctr">
              <a:spcBef>
                <a:spcPts val="0"/>
              </a:spcBef>
              <a:spcAft>
                <a:spcPts val="0"/>
              </a:spcAft>
              <a:buNone/>
            </a:pPr>
            <a:r>
              <a:rPr lang="es-419" sz="4000">
                <a:solidFill>
                  <a:schemeClr val="lt1"/>
                </a:solidFill>
                <a:latin typeface="DM Sans Light"/>
                <a:ea typeface="DM Sans Light"/>
                <a:cs typeface="DM Sans Light"/>
                <a:sym typeface="DM Sans Light"/>
              </a:rPr>
              <a:t>para el</a:t>
            </a:r>
            <a:r>
              <a:rPr lang="es-419" sz="4000">
                <a:solidFill>
                  <a:schemeClr val="lt1"/>
                </a:solidFill>
                <a:latin typeface="DM Sans"/>
                <a:ea typeface="DM Sans"/>
                <a:cs typeface="DM Sans"/>
                <a:sym typeface="DM Sans"/>
              </a:rPr>
              <a:t> </a:t>
            </a:r>
            <a:r>
              <a:rPr b="1" lang="es-419" sz="4000">
                <a:solidFill>
                  <a:schemeClr val="lt1"/>
                </a:solidFill>
                <a:latin typeface="DM Sans"/>
                <a:ea typeface="DM Sans"/>
                <a:cs typeface="DM Sans"/>
                <a:sym typeface="DM Sans"/>
              </a:rPr>
              <a:t>mundo real</a:t>
            </a:r>
            <a:r>
              <a:rPr lang="es-419" sz="4000">
                <a:solidFill>
                  <a:schemeClr val="lt1"/>
                </a:solidFill>
                <a:latin typeface="DM Sans"/>
                <a:ea typeface="DM Sans"/>
                <a:cs typeface="DM Sans"/>
                <a:sym typeface="DM Sans"/>
              </a:rPr>
              <a:t>.</a:t>
            </a:r>
            <a:endParaRPr sz="4000">
              <a:solidFill>
                <a:schemeClr val="lt1"/>
              </a:solidFill>
              <a:latin typeface="DM Sans"/>
              <a:ea typeface="DM Sans"/>
              <a:cs typeface="DM Sans"/>
              <a:sym typeface="DM Sans"/>
            </a:endParaRPr>
          </a:p>
        </p:txBody>
      </p:sp>
      <p:sp>
        <p:nvSpPr>
          <p:cNvPr id="593" name="Google Shape;593;p97"/>
          <p:cNvSpPr/>
          <p:nvPr/>
        </p:nvSpPr>
        <p:spPr>
          <a:xfrm>
            <a:off x="5656300" y="2609900"/>
            <a:ext cx="1401119" cy="566994"/>
          </a:xfrm>
          <a:custGeom>
            <a:rect b="b" l="l" r="r" t="t"/>
            <a:pathLst>
              <a:path extrusionOk="0" fill="none" h="25116" w="33983">
                <a:moveTo>
                  <a:pt x="20882" y="2003"/>
                </a:moveTo>
                <a:cubicBezTo>
                  <a:pt x="16732" y="2689"/>
                  <a:pt x="12239" y="3105"/>
                  <a:pt x="8383" y="4993"/>
                </a:cubicBezTo>
                <a:cubicBezTo>
                  <a:pt x="6160" y="6084"/>
                  <a:pt x="4032" y="7964"/>
                  <a:pt x="2613" y="10035"/>
                </a:cubicBezTo>
                <a:cubicBezTo>
                  <a:pt x="77" y="13731"/>
                  <a:pt x="0" y="19871"/>
                  <a:pt x="4016" y="22533"/>
                </a:cubicBezTo>
                <a:cubicBezTo>
                  <a:pt x="5794" y="23716"/>
                  <a:pt x="7903" y="24269"/>
                  <a:pt x="9970" y="24570"/>
                </a:cubicBezTo>
                <a:cubicBezTo>
                  <a:pt x="13673" y="25115"/>
                  <a:pt x="17399" y="24635"/>
                  <a:pt x="20996" y="23647"/>
                </a:cubicBezTo>
                <a:cubicBezTo>
                  <a:pt x="26332" y="22186"/>
                  <a:pt x="30947" y="18914"/>
                  <a:pt x="32983" y="13422"/>
                </a:cubicBezTo>
                <a:cubicBezTo>
                  <a:pt x="33643" y="11641"/>
                  <a:pt x="33982" y="9612"/>
                  <a:pt x="33616" y="7716"/>
                </a:cubicBezTo>
                <a:cubicBezTo>
                  <a:pt x="33159" y="5355"/>
                  <a:pt x="31545" y="3814"/>
                  <a:pt x="29558" y="2727"/>
                </a:cubicBezTo>
                <a:cubicBezTo>
                  <a:pt x="24577" y="0"/>
                  <a:pt x="17953" y="191"/>
                  <a:pt x="12754" y="2132"/>
                </a:cubicBezTo>
                <a:cubicBezTo>
                  <a:pt x="7376" y="4142"/>
                  <a:pt x="359" y="8254"/>
                  <a:pt x="347" y="15073"/>
                </a:cubicBezTo>
                <a:cubicBezTo>
                  <a:pt x="344" y="18273"/>
                  <a:pt x="2289" y="20401"/>
                  <a:pt x="4768" y="22007"/>
                </a:cubicBezTo>
                <a:cubicBezTo>
                  <a:pt x="5988" y="22796"/>
                  <a:pt x="6991" y="23311"/>
                  <a:pt x="8322" y="23841"/>
                </a:cubicBezTo>
                <a:cubicBezTo>
                  <a:pt x="9760" y="24417"/>
                  <a:pt x="11194" y="24631"/>
                  <a:pt x="12682" y="24989"/>
                </a:cubicBezTo>
              </a:path>
            </a:pathLst>
          </a:custGeom>
          <a:noFill/>
          <a:ln cap="rnd" cmpd="sng" w="19050">
            <a:solidFill>
              <a:srgbClr val="DAEF0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A90FF"/>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47"/>
          <p:cNvSpPr txBox="1"/>
          <p:nvPr/>
        </p:nvSpPr>
        <p:spPr>
          <a:xfrm>
            <a:off x="1376413"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lt1"/>
                </a:solidFill>
                <a:latin typeface="DM Sans"/>
                <a:ea typeface="DM Sans"/>
                <a:cs typeface="DM Sans"/>
                <a:sym typeface="DM Sans"/>
              </a:rPr>
              <a:t>UNION</a:t>
            </a:r>
            <a:endParaRPr b="1" i="0" sz="4000" u="none" cap="none" strike="noStrike">
              <a:solidFill>
                <a:srgbClr val="EAFF6A"/>
              </a:solidFill>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48"/>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419" sz="4000" u="none" cap="none" strike="noStrike">
                <a:solidFill>
                  <a:schemeClr val="dk1"/>
                </a:solidFill>
                <a:latin typeface="DM Sans"/>
                <a:ea typeface="DM Sans"/>
                <a:cs typeface="DM Sans"/>
                <a:sym typeface="DM Sans"/>
              </a:rPr>
              <a:t>Ejemplo de UNION</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49"/>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s-419" sz="3500">
                <a:solidFill>
                  <a:srgbClr val="EAFF6A"/>
                </a:solidFill>
                <a:latin typeface="DM Sans"/>
                <a:ea typeface="DM Sans"/>
                <a:cs typeface="DM Sans"/>
                <a:sym typeface="DM Sans"/>
              </a:rPr>
              <a:t>Ejemplo en vivo</a:t>
            </a:r>
            <a:endParaRPr b="1" sz="3500">
              <a:solidFill>
                <a:srgbClr val="EAFF6A"/>
              </a:solidFill>
              <a:latin typeface="DM Sans"/>
              <a:ea typeface="DM Sans"/>
              <a:cs typeface="DM Sans"/>
              <a:sym typeface="DM Sans"/>
            </a:endParaRPr>
          </a:p>
        </p:txBody>
      </p:sp>
      <p:sp>
        <p:nvSpPr>
          <p:cNvPr id="220" name="Google Shape;220;p49"/>
          <p:cNvSpPr txBox="1"/>
          <p:nvPr/>
        </p:nvSpPr>
        <p:spPr>
          <a:xfrm>
            <a:off x="473350" y="1626100"/>
            <a:ext cx="7169400" cy="210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500">
                <a:solidFill>
                  <a:srgbClr val="B7B7B7"/>
                </a:solidFill>
                <a:latin typeface="DM Sans"/>
                <a:ea typeface="DM Sans"/>
                <a:cs typeface="DM Sans"/>
                <a:sym typeface="DM Sans"/>
              </a:rPr>
              <a:t>Observemos cómo combinar dos tablas, o consultas, de igual estructura utilizando la cláusula UNION.</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sz="2500">
              <a:solidFill>
                <a:srgbClr val="B7B7B7"/>
              </a:solidFill>
              <a:latin typeface="DM Sans"/>
              <a:ea typeface="DM Sans"/>
              <a:cs typeface="DM Sans"/>
              <a:sym typeface="DM Sans"/>
            </a:endParaRPr>
          </a:p>
          <a:p>
            <a:pPr indent="0" lvl="0" marL="0" rtl="0" algn="l">
              <a:spcBef>
                <a:spcPts val="0"/>
              </a:spcBef>
              <a:spcAft>
                <a:spcPts val="0"/>
              </a:spcAft>
              <a:buNone/>
            </a:pPr>
            <a:r>
              <a:t/>
            </a:r>
            <a:endParaRPr b="1" sz="2500">
              <a:solidFill>
                <a:srgbClr val="B7B7B7"/>
              </a:solidFill>
              <a:latin typeface="Helvetica Neue"/>
              <a:ea typeface="Helvetica Neue"/>
              <a:cs typeface="Helvetica Neue"/>
              <a:sym typeface="Helvetica Neue"/>
            </a:endParaRPr>
          </a:p>
        </p:txBody>
      </p:sp>
      <p:grpSp>
        <p:nvGrpSpPr>
          <p:cNvPr id="221" name="Google Shape;221;p49"/>
          <p:cNvGrpSpPr/>
          <p:nvPr/>
        </p:nvGrpSpPr>
        <p:grpSpPr>
          <a:xfrm>
            <a:off x="473351" y="619523"/>
            <a:ext cx="738900" cy="738900"/>
            <a:chOff x="473351" y="619523"/>
            <a:chExt cx="738900" cy="738900"/>
          </a:xfrm>
        </p:grpSpPr>
        <p:sp>
          <p:nvSpPr>
            <p:cNvPr id="222" name="Google Shape;222;p49"/>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3" name="Google Shape;223;p49" title="ícono de ejemplo en vivo"/>
            <p:cNvPicPr preferRelativeResize="0"/>
            <p:nvPr/>
          </p:nvPicPr>
          <p:blipFill>
            <a:blip r:embed="rId3">
              <a:alphaModFix/>
            </a:blip>
            <a:stretch>
              <a:fillRect/>
            </a:stretch>
          </p:blipFill>
          <p:spPr>
            <a:xfrm>
              <a:off x="616475" y="762650"/>
              <a:ext cx="452650" cy="452650"/>
            </a:xfrm>
            <a:prstGeom prst="rect">
              <a:avLst/>
            </a:prstGeom>
            <a:noFill/>
            <a:ln>
              <a:noFill/>
            </a:ln>
          </p:spPr>
        </p:pic>
      </p:grpSp>
      <p:sp>
        <p:nvSpPr>
          <p:cNvPr id="224" name="Google Shape;224;p49"/>
          <p:cNvSpPr txBox="1"/>
          <p:nvPr/>
        </p:nvSpPr>
        <p:spPr>
          <a:xfrm>
            <a:off x="473350" y="3980550"/>
            <a:ext cx="7169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000">
                <a:solidFill>
                  <a:schemeClr val="lt1"/>
                </a:solidFill>
                <a:latin typeface="DM Sans"/>
                <a:ea typeface="DM Sans"/>
                <a:cs typeface="DM Sans"/>
                <a:sym typeface="DM Sans"/>
              </a:rPr>
              <a:t>Duración: </a:t>
            </a:r>
            <a:r>
              <a:rPr b="1" lang="es-419" sz="2000">
                <a:solidFill>
                  <a:schemeClr val="lt1"/>
                </a:solidFill>
                <a:latin typeface="DM Sans"/>
                <a:ea typeface="DM Sans"/>
                <a:cs typeface="DM Sans"/>
                <a:sym typeface="DM Sans"/>
              </a:rPr>
              <a:t>10 minutos</a:t>
            </a:r>
            <a:endParaRPr b="1" sz="2000">
              <a:solidFill>
                <a:schemeClr val="lt1"/>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50"/>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50"/>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419" sz="3500" u="none" cap="none" strike="noStrike">
                <a:solidFill>
                  <a:schemeClr val="lt1"/>
                </a:solidFill>
                <a:latin typeface="DM Sans"/>
                <a:ea typeface="DM Sans"/>
                <a:cs typeface="DM Sans"/>
                <a:sym typeface="DM Sans"/>
              </a:rPr>
              <a:t>UNION: ejemplo</a:t>
            </a:r>
            <a:endParaRPr b="1" i="0" sz="3500" u="none" cap="none" strike="noStrike">
              <a:solidFill>
                <a:schemeClr val="lt1"/>
              </a:solidFill>
              <a:latin typeface="DM Sans"/>
              <a:ea typeface="DM Sans"/>
              <a:cs typeface="DM Sans"/>
              <a:sym typeface="DM Sans"/>
            </a:endParaRPr>
          </a:p>
        </p:txBody>
      </p:sp>
      <p:sp>
        <p:nvSpPr>
          <p:cNvPr id="231" name="Google Shape;231;p50"/>
          <p:cNvSpPr txBox="1"/>
          <p:nvPr/>
        </p:nvSpPr>
        <p:spPr>
          <a:xfrm>
            <a:off x="1040275" y="1433125"/>
            <a:ext cx="2166300" cy="1431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419" sz="1350" u="none" cap="none" strike="noStrike">
                <a:solidFill>
                  <a:srgbClr val="000000"/>
                </a:solidFill>
                <a:latin typeface="DM Sans"/>
                <a:ea typeface="DM Sans"/>
                <a:cs typeface="DM Sans"/>
                <a:sym typeface="DM Sans"/>
              </a:rPr>
              <a:t>Veamos a continuación cómo combinar dos tablas, o consultas, de igual estructura utilizando la cláusula UNION.</a:t>
            </a:r>
            <a:endParaRPr b="0" i="0" sz="1350" u="none" cap="none" strike="noStrike">
              <a:solidFill>
                <a:srgbClr val="000000"/>
              </a:solidFill>
              <a:latin typeface="DM Sans"/>
              <a:ea typeface="DM Sans"/>
              <a:cs typeface="DM Sans"/>
              <a:sym typeface="DM Sans"/>
            </a:endParaRPr>
          </a:p>
        </p:txBody>
      </p:sp>
      <p:pic>
        <p:nvPicPr>
          <p:cNvPr id="232" name="Google Shape;232;p50"/>
          <p:cNvPicPr preferRelativeResize="0"/>
          <p:nvPr/>
        </p:nvPicPr>
        <p:blipFill rotWithShape="1">
          <a:blip r:embed="rId3">
            <a:alphaModFix/>
          </a:blip>
          <a:srcRect b="0" l="0" r="0" t="0"/>
          <a:stretch/>
        </p:blipFill>
        <p:spPr>
          <a:xfrm>
            <a:off x="4406375" y="2779575"/>
            <a:ext cx="3110500" cy="1483000"/>
          </a:xfrm>
          <a:prstGeom prst="rect">
            <a:avLst/>
          </a:prstGeom>
          <a:noFill/>
          <a:ln>
            <a:noFill/>
          </a:ln>
        </p:spPr>
      </p:pic>
      <p:pic>
        <p:nvPicPr>
          <p:cNvPr id="233" name="Google Shape;233;p50"/>
          <p:cNvPicPr preferRelativeResize="0"/>
          <p:nvPr/>
        </p:nvPicPr>
        <p:blipFill rotWithShape="1">
          <a:blip r:embed="rId4">
            <a:alphaModFix/>
          </a:blip>
          <a:srcRect b="0" l="0" r="0" t="0"/>
          <a:stretch/>
        </p:blipFill>
        <p:spPr>
          <a:xfrm>
            <a:off x="4325375" y="1433125"/>
            <a:ext cx="3272500" cy="1275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der">
  <a:themeElements>
    <a:clrScheme name="Simple Light">
      <a:dk1>
        <a:srgbClr val="000000"/>
      </a:dk1>
      <a:lt1>
        <a:srgbClr val="FFFFFF"/>
      </a:lt1>
      <a:dk2>
        <a:srgbClr val="595959"/>
      </a:dk2>
      <a:lt2>
        <a:srgbClr val="EEEEEE"/>
      </a:lt2>
      <a:accent1>
        <a:srgbClr val="9DF4E2"/>
      </a:accent1>
      <a:accent2>
        <a:srgbClr val="212121"/>
      </a:accent2>
      <a:accent3>
        <a:srgbClr val="78909C"/>
      </a:accent3>
      <a:accent4>
        <a:srgbClr val="EA90FF"/>
      </a:accent4>
      <a:accent5>
        <a:srgbClr val="83AEFB"/>
      </a:accent5>
      <a:accent6>
        <a:srgbClr val="EAFF6A"/>
      </a:accent6>
      <a:hlink>
        <a:srgbClr val="83AE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Coder">
  <a:themeElements>
    <a:clrScheme name="Simple Light">
      <a:dk1>
        <a:srgbClr val="000000"/>
      </a:dk1>
      <a:lt1>
        <a:srgbClr val="FFFFFF"/>
      </a:lt1>
      <a:dk2>
        <a:srgbClr val="595959"/>
      </a:dk2>
      <a:lt2>
        <a:srgbClr val="EEEEEE"/>
      </a:lt2>
      <a:accent1>
        <a:srgbClr val="9DF4E2"/>
      </a:accent1>
      <a:accent2>
        <a:srgbClr val="212121"/>
      </a:accent2>
      <a:accent3>
        <a:srgbClr val="78909C"/>
      </a:accent3>
      <a:accent4>
        <a:srgbClr val="EA90FF"/>
      </a:accent4>
      <a:accent5>
        <a:srgbClr val="83AEFB"/>
      </a:accent5>
      <a:accent6>
        <a:srgbClr val="EAFF6A"/>
      </a:accent6>
      <a:hlink>
        <a:srgbClr val="83AE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